
<file path=[Content_Types].xml><?xml version="1.0" encoding="utf-8"?>
<Types xmlns="http://schemas.openxmlformats.org/package/2006/content-types">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jpeg" ContentType="image/jpe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9"/>
  </p:notesMasterIdLst>
  <p:handoutMasterIdLst>
    <p:handoutMasterId r:id="rId32"/>
  </p:handoutMasterIdLst>
  <p:sldIdLst>
    <p:sldId id="256" r:id="rId4"/>
    <p:sldId id="384" r:id="rId5"/>
    <p:sldId id="385" r:id="rId6"/>
    <p:sldId id="386" r:id="rId7"/>
    <p:sldId id="408" r:id="rId8"/>
    <p:sldId id="410" r:id="rId10"/>
    <p:sldId id="289" r:id="rId11"/>
    <p:sldId id="265" r:id="rId12"/>
    <p:sldId id="365" r:id="rId13"/>
    <p:sldId id="331" r:id="rId14"/>
    <p:sldId id="332" r:id="rId15"/>
    <p:sldId id="367" r:id="rId16"/>
    <p:sldId id="366" r:id="rId17"/>
    <p:sldId id="368" r:id="rId18"/>
    <p:sldId id="290" r:id="rId19"/>
    <p:sldId id="307" r:id="rId20"/>
    <p:sldId id="369" r:id="rId21"/>
    <p:sldId id="355" r:id="rId22"/>
    <p:sldId id="358" r:id="rId23"/>
    <p:sldId id="370" r:id="rId24"/>
    <p:sldId id="311" r:id="rId25"/>
    <p:sldId id="348" r:id="rId26"/>
    <p:sldId id="314" r:id="rId27"/>
    <p:sldId id="356" r:id="rId28"/>
    <p:sldId id="371" r:id="rId29"/>
    <p:sldId id="359" r:id="rId30"/>
    <p:sldId id="294" r:id="rId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DED3"/>
    <a:srgbClr val="EEE5E6"/>
    <a:srgbClr val="FDEAE3"/>
    <a:srgbClr val="414B73"/>
    <a:srgbClr val="C4AFAB"/>
    <a:srgbClr val="1A2038"/>
    <a:srgbClr val="23283E"/>
    <a:srgbClr val="2C3046"/>
    <a:srgbClr val="09385B"/>
    <a:srgbClr val="0B42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23" autoAdjust="0"/>
    <p:restoredTop sz="94660"/>
  </p:normalViewPr>
  <p:slideViewPr>
    <p:cSldViewPr snapToGrid="0" showGuides="1">
      <p:cViewPr varScale="1">
        <p:scale>
          <a:sx n="105" d="100"/>
          <a:sy n="105" d="100"/>
        </p:scale>
        <p:origin x="878" y="72"/>
      </p:cViewPr>
      <p:guideLst>
        <p:guide orient="horz" pos="2676"/>
        <p:guide pos="1655"/>
        <p:guide pos="2880"/>
      </p:guideLst>
    </p:cSldViewPr>
  </p:slideViewPr>
  <p:notesTextViewPr>
    <p:cViewPr>
      <p:scale>
        <a:sx n="1" d="1"/>
        <a:sy n="1" d="1"/>
      </p:scale>
      <p:origin x="0" y="0"/>
    </p:cViewPr>
  </p:notesTextViewPr>
  <p:sorterViewPr>
    <p:cViewPr>
      <p:scale>
        <a:sx n="100" d="100"/>
        <a:sy n="100" d="100"/>
      </p:scale>
      <p:origin x="0" y="-1997"/>
    </p:cViewPr>
  </p:sorterViewPr>
  <p:notesViewPr>
    <p:cSldViewPr snapToGrid="0">
      <p:cViewPr varScale="1">
        <p:scale>
          <a:sx n="60" d="100"/>
          <a:sy n="60" d="100"/>
        </p:scale>
        <p:origin x="2438"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402216-1DD8-4AB3-8BF0-CFB6DFF1249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C69EFE-5A9A-4272-A138-4483215D921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3216" t="7099" r="20228" b="11082"/>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
        <p:nvSpPr>
          <p:cNvPr id="4" name="图片占位符 3"/>
          <p:cNvSpPr>
            <a:spLocks noGrp="1"/>
          </p:cNvSpPr>
          <p:nvPr>
            <p:ph type="pic" sz="quarter" idx="10"/>
          </p:nvPr>
        </p:nvSpPr>
        <p:spPr>
          <a:xfrm>
            <a:off x="320151" y="1135711"/>
            <a:ext cx="1774825" cy="2379662"/>
          </a:xfrm>
        </p:spPr>
        <p:txBody>
          <a:bodyPr/>
          <a:lstStyle/>
          <a:p>
            <a:endParaRPr lang="zh-CN" altLang="en-US"/>
          </a:p>
        </p:txBody>
      </p:sp>
      <p:sp>
        <p:nvSpPr>
          <p:cNvPr id="5" name="图片占位符 3"/>
          <p:cNvSpPr>
            <a:spLocks noGrp="1"/>
          </p:cNvSpPr>
          <p:nvPr>
            <p:ph type="pic" sz="quarter" idx="11"/>
          </p:nvPr>
        </p:nvSpPr>
        <p:spPr>
          <a:xfrm>
            <a:off x="2563057" y="1135711"/>
            <a:ext cx="1774825" cy="2379662"/>
          </a:xfrm>
        </p:spPr>
        <p:txBody>
          <a:bodyPr/>
          <a:lstStyle/>
          <a:p>
            <a:endParaRPr lang="zh-CN" altLang="en-US"/>
          </a:p>
        </p:txBody>
      </p:sp>
      <p:sp>
        <p:nvSpPr>
          <p:cNvPr id="6" name="图片占位符 3"/>
          <p:cNvSpPr>
            <a:spLocks noGrp="1"/>
          </p:cNvSpPr>
          <p:nvPr>
            <p:ph type="pic" sz="quarter" idx="12"/>
          </p:nvPr>
        </p:nvSpPr>
        <p:spPr>
          <a:xfrm>
            <a:off x="4805963" y="1135711"/>
            <a:ext cx="1774825" cy="2379662"/>
          </a:xfrm>
        </p:spPr>
        <p:txBody>
          <a:bodyPr/>
          <a:lstStyle/>
          <a:p>
            <a:endParaRPr lang="zh-CN" altLang="en-US"/>
          </a:p>
        </p:txBody>
      </p:sp>
      <p:sp>
        <p:nvSpPr>
          <p:cNvPr id="7" name="图片占位符 3"/>
          <p:cNvSpPr>
            <a:spLocks noGrp="1"/>
          </p:cNvSpPr>
          <p:nvPr>
            <p:ph type="pic" sz="quarter" idx="13"/>
          </p:nvPr>
        </p:nvSpPr>
        <p:spPr>
          <a:xfrm>
            <a:off x="7048870" y="1135711"/>
            <a:ext cx="1774825" cy="2379662"/>
          </a:xfr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1" y="-1"/>
            <a:ext cx="9144001" cy="51435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0"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666703-9F6B-41A9-8273-A226E2EEC7FD}"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9A4CF2-39D5-471D-AEEA-44C9DDC7671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662284E-E4CE-4A2F-8620-F19FEDCC162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0" Type="http://schemas.openxmlformats.org/officeDocument/2006/relationships/slideLayout" Target="../slideLayouts/slideLayout4.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wmf"/><Relationship Id="rId2" Type="http://schemas.openxmlformats.org/officeDocument/2006/relationships/oleObject" Target="../embeddings/oleObject1.bin"/><Relationship Id="rId1" Type="http://schemas.openxmlformats.org/officeDocument/2006/relationships/hyperlink" Target="class_diagram.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4.xml"/><Relationship Id="rId4" Type="http://schemas.openxmlformats.org/officeDocument/2006/relationships/image" Target="../media/image34.wmf"/><Relationship Id="rId3" Type="http://schemas.openxmlformats.org/officeDocument/2006/relationships/package" Target="../embeddings/Workbook1.xlsx"/><Relationship Id="rId2" Type="http://schemas.openxmlformats.org/officeDocument/2006/relationships/image" Target="../media/image33.png"/><Relationship Id="rId1" Type="http://schemas.openxmlformats.org/officeDocument/2006/relationships/hyperlink" Target="Traceability%20link%20matrix%20(1).xlsx"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179070" y="2367915"/>
            <a:ext cx="6480175" cy="2306955"/>
          </a:xfrm>
          <a:prstGeom prst="rect">
            <a:avLst/>
          </a:prstGeom>
        </p:spPr>
        <p:txBody>
          <a:bodyPr wrap="square">
            <a:spAutoFit/>
          </a:bodyPr>
          <a:lstStyle/>
          <a:p>
            <a:pPr lvl="0" algn="l">
              <a:defRPr/>
            </a:pPr>
            <a:r>
              <a:rPr lang="en-US" altLang="zh-CN" sz="3200" b="1" noProof="0">
                <a:ln>
                  <a:noFill/>
                </a:ln>
                <a:solidFill>
                  <a:srgbClr val="FBDED3"/>
                </a:solidFill>
                <a:effectLst/>
                <a:uLnTx/>
                <a:uFillTx/>
                <a:latin typeface="Arial" panose="020B0604020202020204"/>
                <a:ea typeface="微软雅黑 Light" panose="020B0502040204020203" charset="-122"/>
                <a:sym typeface="+mn-ea"/>
              </a:rPr>
              <a:t> </a:t>
            </a:r>
            <a:r>
              <a:rPr lang="en-US" altLang="zh-CN" sz="2000">
                <a:solidFill>
                  <a:srgbClr val="FBDED3"/>
                </a:solidFill>
                <a:latin typeface="Arial" panose="020B0604020202020204"/>
              </a:rPr>
              <a:t>-Party A</a:t>
            </a: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r>
              <a:rPr kumimoji="0" lang="en-US" altLang="zh-CN" sz="1600"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Members(A-Z):</a:t>
            </a:r>
            <a:endParaRPr kumimoji="0" lang="en-US" altLang="zh-CN" sz="1600"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endParaRPr>
          </a:p>
          <a:p>
            <a:pPr lvl="0" algn="l">
              <a:defRPr/>
            </a:pPr>
            <a:r>
              <a:rPr kumimoji="0" lang="en-US" altLang="zh-CN" sz="1600"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Emmett BeAney, Jacinda Li, Nana Yin</a:t>
            </a:r>
            <a:endParaRPr kumimoji="0" lang="en-US" altLang="zh-CN" sz="1600"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endParaRPr>
          </a:p>
        </p:txBody>
      </p:sp>
      <p:sp>
        <p:nvSpPr>
          <p:cNvPr id="11" name="矩形 1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377190" y="1045845"/>
            <a:ext cx="7078980" cy="132207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8000" i="0" u="none" strike="noStrike" kern="1200" cap="none" spc="0" normalizeH="0" baseline="0" noProof="0">
                <a:ln>
                  <a:noFill/>
                </a:ln>
                <a:solidFill>
                  <a:srgbClr val="FBDED3"/>
                </a:solidFill>
                <a:effectLst/>
                <a:uLnTx/>
                <a:uFillTx/>
                <a:latin typeface="Arial" panose="020B0604020202020204"/>
                <a:ea typeface="微软雅黑 Light" panose="020B0502040204020203" charset="-122"/>
                <a:cs typeface="+mn-cs"/>
              </a:rPr>
              <a:t>P3-Hnefatafl </a:t>
            </a:r>
            <a:endParaRPr kumimoji="0" lang="en-US" altLang="zh-CN" sz="8000" i="0" u="none" strike="noStrike" kern="1200" cap="none" spc="0" normalizeH="0" baseline="0" noProof="0">
              <a:ln>
                <a:noFill/>
              </a:ln>
              <a:solidFill>
                <a:srgbClr val="FBDED3"/>
              </a:solidFill>
              <a:effectLst/>
              <a:uLnTx/>
              <a:uFillTx/>
              <a:latin typeface="Arial" panose="020B0604020202020204"/>
              <a:ea typeface="微软雅黑 Light" panose="020B0502040204020203"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4" name="文本框 3"/>
          <p:cNvSpPr txBox="1"/>
          <p:nvPr/>
        </p:nvSpPr>
        <p:spPr>
          <a:xfrm>
            <a:off x="276225" y="770890"/>
            <a:ext cx="8810625" cy="4399915"/>
          </a:xfrm>
          <a:prstGeom prst="rect">
            <a:avLst/>
          </a:prstGeom>
          <a:noFill/>
        </p:spPr>
        <p:txBody>
          <a:bodyPr wrap="square" rtlCol="0">
            <a:spAutoFit/>
          </a:bodyPr>
          <a:p>
            <a:r>
              <a:rPr lang="en-US" altLang="zh-CN" sz="2800" b="1">
                <a:solidFill>
                  <a:srgbClr val="FBDED3"/>
                </a:solidFill>
              </a:rPr>
              <a:t>•As a user, I want to invite another user who is online to start a game. </a:t>
            </a:r>
            <a:r>
              <a:rPr lang="zh-CN" altLang="en-US" sz="2800" b="1">
                <a:solidFill>
                  <a:schemeClr val="accent6"/>
                </a:solidFill>
              </a:rPr>
              <a:t>（</a:t>
            </a:r>
            <a:r>
              <a:rPr lang="en-US" altLang="zh-CN" sz="2800" b="1">
                <a:solidFill>
                  <a:schemeClr val="accent6"/>
                </a:solidFill>
              </a:rPr>
              <a:t>Finished</a:t>
            </a:r>
            <a:r>
              <a:rPr lang="zh-CN" altLang="en-US" sz="2800" b="1">
                <a:solidFill>
                  <a:schemeClr val="accent6"/>
                </a:solidFill>
              </a:rPr>
              <a:t>）</a:t>
            </a:r>
            <a:endParaRPr lang="en-US" altLang="zh-CN" sz="2800" b="1">
              <a:solidFill>
                <a:srgbClr val="FBDED3"/>
              </a:solidFill>
            </a:endParaRPr>
          </a:p>
          <a:p>
            <a:endParaRPr lang="en-US" altLang="zh-CN" sz="2800" b="1">
              <a:solidFill>
                <a:srgbClr val="FBDED3"/>
              </a:solidFill>
            </a:endParaRPr>
          </a:p>
          <a:p>
            <a:r>
              <a:rPr lang="en-US" altLang="zh-CN" sz="2800" b="1">
                <a:solidFill>
                  <a:srgbClr val="FBDED3"/>
                </a:solidFill>
              </a:rPr>
              <a:t>Task: </a:t>
            </a:r>
            <a:endParaRPr lang="en-US" altLang="zh-CN" sz="2800" b="1">
              <a:solidFill>
                <a:srgbClr val="FBDED3"/>
              </a:solidFill>
            </a:endParaRPr>
          </a:p>
          <a:p>
            <a:r>
              <a:rPr lang="en-US" altLang="zh-CN" sz="2800" b="1">
                <a:solidFill>
                  <a:srgbClr val="FBDED3"/>
                </a:solidFill>
              </a:rPr>
              <a:t>1.Write code to search players in the front end </a:t>
            </a:r>
            <a:endParaRPr lang="en-US" altLang="zh-CN" sz="2800" b="1">
              <a:solidFill>
                <a:srgbClr val="FBDED3"/>
              </a:solidFill>
            </a:endParaRPr>
          </a:p>
          <a:p>
            <a:r>
              <a:rPr lang="en-US" altLang="zh-CN" sz="2800" b="1">
                <a:solidFill>
                  <a:srgbClr val="FBDED3"/>
                </a:solidFill>
              </a:rPr>
              <a:t>2.Write code to implement find users in the back end </a:t>
            </a:r>
            <a:endParaRPr lang="en-US" altLang="zh-CN" sz="2800" b="1">
              <a:solidFill>
                <a:srgbClr val="FBDED3"/>
              </a:solidFill>
            </a:endParaRPr>
          </a:p>
          <a:p>
            <a:r>
              <a:rPr lang="en-US" altLang="zh-CN" sz="2800" b="1">
                <a:solidFill>
                  <a:srgbClr val="FBDED3"/>
                </a:solidFill>
              </a:rPr>
              <a:t>3.Write code to implement the invitation sending screen </a:t>
            </a:r>
            <a:endParaRPr lang="en-US" altLang="zh-CN" sz="2800" b="1">
              <a:solidFill>
                <a:srgbClr val="FBDED3"/>
              </a:solidFill>
            </a:endParaRPr>
          </a:p>
          <a:p>
            <a:r>
              <a:rPr lang="en-US" altLang="zh-CN" sz="2800" b="1">
                <a:solidFill>
                  <a:srgbClr val="FBDED3"/>
                </a:solidFill>
              </a:rPr>
              <a:t>4.Write code to implement the function of add invitation in the back end </a:t>
            </a:r>
            <a:endParaRPr lang="en-US" altLang="zh-CN" sz="2800" b="1">
              <a:solidFill>
                <a:srgbClr val="FBDED3"/>
              </a:solidFill>
            </a:endParaRPr>
          </a:p>
          <a:p>
            <a:endParaRPr lang="en-US" altLang="zh-CN" sz="28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4" name="文本框 3"/>
          <p:cNvSpPr txBox="1"/>
          <p:nvPr/>
        </p:nvSpPr>
        <p:spPr>
          <a:xfrm>
            <a:off x="-39370" y="587375"/>
            <a:ext cx="9191625" cy="4892675"/>
          </a:xfrm>
          <a:prstGeom prst="rect">
            <a:avLst/>
          </a:prstGeom>
          <a:noFill/>
        </p:spPr>
        <p:txBody>
          <a:bodyPr wrap="square" rtlCol="0">
            <a:spAutoFit/>
          </a:bodyPr>
          <a:p>
            <a:r>
              <a:rPr lang="en-US" altLang="zh-CN" sz="2400" b="1">
                <a:solidFill>
                  <a:srgbClr val="FBDED3"/>
                </a:solidFill>
                <a:sym typeface="+mn-ea"/>
              </a:rPr>
              <a:t>• As a user, I want the user who is invited to a game to be able to either </a:t>
            </a:r>
            <a:endParaRPr lang="en-US" altLang="zh-CN" sz="2400" b="1">
              <a:solidFill>
                <a:srgbClr val="FBDED3"/>
              </a:solidFill>
              <a:sym typeface="+mn-ea"/>
            </a:endParaRPr>
          </a:p>
          <a:p>
            <a:r>
              <a:rPr lang="en-US" altLang="zh-CN" sz="2400" b="1">
                <a:solidFill>
                  <a:srgbClr val="FBDED3"/>
                </a:solidFill>
                <a:sym typeface="+mn-ea"/>
              </a:rPr>
              <a:t>accept or ignore. </a:t>
            </a:r>
            <a:r>
              <a:rPr lang="zh-CN" altLang="en-US" sz="2400" b="1">
                <a:solidFill>
                  <a:schemeClr val="accent6"/>
                </a:solidFill>
                <a:sym typeface="+mn-ea"/>
              </a:rPr>
              <a:t>（</a:t>
            </a:r>
            <a:r>
              <a:rPr lang="en-US" altLang="zh-CN" sz="2400" b="1">
                <a:solidFill>
                  <a:schemeClr val="accent6"/>
                </a:solidFill>
                <a:sym typeface="+mn-ea"/>
              </a:rPr>
              <a:t>Finished</a:t>
            </a:r>
            <a:r>
              <a:rPr lang="zh-CN" altLang="en-US" sz="2400" b="1">
                <a:solidFill>
                  <a:schemeClr val="accent6"/>
                </a:solidFill>
                <a:sym typeface="+mn-ea"/>
              </a:rPr>
              <a:t>）</a:t>
            </a:r>
            <a:endParaRPr lang="en-US" altLang="zh-CN" sz="2400" b="1">
              <a:solidFill>
                <a:srgbClr val="FBDED3"/>
              </a:solidFill>
              <a:sym typeface="+mn-ea"/>
            </a:endParaRPr>
          </a:p>
          <a:p>
            <a:endParaRPr lang="en-US" altLang="zh-CN" sz="2400" b="1">
              <a:solidFill>
                <a:srgbClr val="FBDED3"/>
              </a:solidFill>
              <a:sym typeface="+mn-ea"/>
            </a:endParaRPr>
          </a:p>
          <a:p>
            <a:r>
              <a:rPr lang="en-US" altLang="zh-CN" sz="2400" b="1">
                <a:solidFill>
                  <a:srgbClr val="FBDED3"/>
                </a:solidFill>
                <a:sym typeface="+mn-ea"/>
              </a:rPr>
              <a:t>Task: </a:t>
            </a:r>
            <a:endParaRPr lang="en-US" altLang="zh-CN" sz="2400" b="1">
              <a:solidFill>
                <a:srgbClr val="FBDED3"/>
              </a:solidFill>
              <a:sym typeface="+mn-ea"/>
            </a:endParaRPr>
          </a:p>
          <a:p>
            <a:r>
              <a:rPr lang="en-US" altLang="zh-CN" sz="2400" b="1">
                <a:solidFill>
                  <a:srgbClr val="FBDED3"/>
                </a:solidFill>
                <a:sym typeface="+mn-ea"/>
              </a:rPr>
              <a:t>1.Write code to implement invited prompt screen</a:t>
            </a:r>
            <a:endParaRPr lang="en-US" altLang="zh-CN" sz="2400" b="1">
              <a:solidFill>
                <a:srgbClr val="FBDED3"/>
              </a:solidFill>
              <a:sym typeface="+mn-ea"/>
            </a:endParaRPr>
          </a:p>
          <a:p>
            <a:r>
              <a:rPr lang="en-US" altLang="zh-CN" sz="2400" b="1">
                <a:solidFill>
                  <a:srgbClr val="FBDED3"/>
                </a:solidFill>
                <a:sym typeface="+mn-ea"/>
              </a:rPr>
              <a:t>2.Write code to search the invitation from database </a:t>
            </a:r>
            <a:endParaRPr lang="en-US" altLang="zh-CN" sz="2400" b="1">
              <a:solidFill>
                <a:srgbClr val="FBDED3"/>
              </a:solidFill>
              <a:sym typeface="+mn-ea"/>
            </a:endParaRPr>
          </a:p>
          <a:p>
            <a:r>
              <a:rPr lang="en-US" altLang="zh-CN" sz="2400" b="1">
                <a:solidFill>
                  <a:srgbClr val="FBDED3"/>
                </a:solidFill>
                <a:sym typeface="+mn-ea"/>
              </a:rPr>
              <a:t>3.Write code to send the information about inviter and invitee to the game board</a:t>
            </a:r>
            <a:endParaRPr lang="en-US" altLang="zh-CN" sz="2400" b="1">
              <a:solidFill>
                <a:srgbClr val="FBDED3"/>
              </a:solidFill>
              <a:sym typeface="+mn-ea"/>
            </a:endParaRPr>
          </a:p>
          <a:p>
            <a:r>
              <a:rPr lang="en-US" altLang="zh-CN" sz="2400" b="1">
                <a:solidFill>
                  <a:srgbClr val="FBDED3"/>
                </a:solidFill>
                <a:sym typeface="+mn-ea"/>
              </a:rPr>
              <a:t>4.Write code to implement when player accept an invitation, jump to the game board </a:t>
            </a:r>
            <a:endParaRPr lang="en-US" altLang="zh-CN" sz="2400" b="1">
              <a:solidFill>
                <a:srgbClr val="FBDED3"/>
              </a:solidFill>
              <a:sym typeface="+mn-ea"/>
            </a:endParaRPr>
          </a:p>
          <a:p>
            <a:r>
              <a:rPr lang="en-US" altLang="zh-CN" sz="2400" b="1">
                <a:solidFill>
                  <a:srgbClr val="FBDED3"/>
                </a:solidFill>
                <a:sym typeface="+mn-ea"/>
              </a:rPr>
              <a:t>5.Write code to remove the invitation information after rejecting the invitation in the back end </a:t>
            </a:r>
            <a:endParaRPr lang="en-US" altLang="zh-CN" sz="2400" b="1">
              <a:solidFill>
                <a:srgbClr val="FBDED3"/>
              </a:solidFill>
              <a:sym typeface="+mn-ea"/>
            </a:endParaRPr>
          </a:p>
          <a:p>
            <a:endParaRPr lang="en-US" altLang="zh-CN" sz="24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4" name="文本框 3"/>
          <p:cNvSpPr txBox="1"/>
          <p:nvPr/>
        </p:nvSpPr>
        <p:spPr>
          <a:xfrm>
            <a:off x="233680" y="1056640"/>
            <a:ext cx="8810625" cy="2245360"/>
          </a:xfrm>
          <a:prstGeom prst="rect">
            <a:avLst/>
          </a:prstGeom>
          <a:noFill/>
        </p:spPr>
        <p:txBody>
          <a:bodyPr wrap="square" rtlCol="0">
            <a:spAutoFit/>
          </a:bodyPr>
          <a:p>
            <a:r>
              <a:rPr lang="en-US" altLang="zh-CN" sz="2800" b="1">
                <a:solidFill>
                  <a:srgbClr val="FBDED3"/>
                </a:solidFill>
              </a:rPr>
              <a:t>• As a user, I want to have rules and tutorials before I start playing the game for the first time. </a:t>
            </a:r>
            <a:r>
              <a:rPr lang="zh-CN" altLang="en-US" sz="2800" b="1">
                <a:solidFill>
                  <a:schemeClr val="accent6"/>
                </a:solidFill>
                <a:sym typeface="+mn-ea"/>
              </a:rPr>
              <a:t>（</a:t>
            </a:r>
            <a:r>
              <a:rPr lang="en-US" altLang="zh-CN" sz="2800" b="1">
                <a:solidFill>
                  <a:schemeClr val="accent6"/>
                </a:solidFill>
                <a:sym typeface="+mn-ea"/>
              </a:rPr>
              <a:t>Finished</a:t>
            </a:r>
            <a:r>
              <a:rPr lang="zh-CN" altLang="en-US" sz="2800" b="1">
                <a:solidFill>
                  <a:schemeClr val="accent6"/>
                </a:solidFill>
                <a:sym typeface="+mn-ea"/>
              </a:rPr>
              <a:t>）</a:t>
            </a:r>
            <a:endParaRPr lang="en-US" altLang="zh-CN" sz="2800" b="1">
              <a:solidFill>
                <a:srgbClr val="FBDED3"/>
              </a:solidFill>
            </a:endParaRPr>
          </a:p>
          <a:p>
            <a:r>
              <a:rPr lang="en-US" altLang="zh-CN" sz="2800" b="1">
                <a:solidFill>
                  <a:srgbClr val="FBDED3"/>
                </a:solidFill>
              </a:rPr>
              <a:t>Task:</a:t>
            </a:r>
            <a:endParaRPr lang="en-US" altLang="zh-CN" sz="2800" b="1">
              <a:solidFill>
                <a:srgbClr val="FBDED3"/>
              </a:solidFill>
            </a:endParaRPr>
          </a:p>
          <a:p>
            <a:r>
              <a:rPr lang="en-US" altLang="zh-CN" sz="2800" b="1">
                <a:solidFill>
                  <a:srgbClr val="FBDED3"/>
                </a:solidFill>
              </a:rPr>
              <a:t>1.Write code to implement tutorial screen </a:t>
            </a:r>
            <a:endParaRPr lang="en-US" altLang="zh-CN" sz="2800" b="1">
              <a:solidFill>
                <a:srgbClr val="FBDED3"/>
              </a:solidFill>
            </a:endParaRPr>
          </a:p>
          <a:p>
            <a:endParaRPr lang="en-US" altLang="zh-CN" sz="28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4" name="文本框 3"/>
          <p:cNvSpPr txBox="1"/>
          <p:nvPr/>
        </p:nvSpPr>
        <p:spPr>
          <a:xfrm>
            <a:off x="276225" y="770890"/>
            <a:ext cx="8810625" cy="3538220"/>
          </a:xfrm>
          <a:prstGeom prst="rect">
            <a:avLst/>
          </a:prstGeom>
          <a:noFill/>
        </p:spPr>
        <p:txBody>
          <a:bodyPr wrap="square" rtlCol="0">
            <a:spAutoFit/>
          </a:bodyPr>
          <a:p>
            <a:r>
              <a:rPr lang="en-US" altLang="zh-CN" sz="2800" b="1">
                <a:solidFill>
                  <a:srgbClr val="FBDED3"/>
                </a:solidFill>
              </a:rPr>
              <a:t>• As a user, I want to be able to quit from any game of Hnefatafl at any time.</a:t>
            </a:r>
            <a:r>
              <a:rPr lang="zh-CN" altLang="en-US" sz="2800" b="1">
                <a:solidFill>
                  <a:schemeClr val="accent6"/>
                </a:solidFill>
                <a:sym typeface="+mn-ea"/>
              </a:rPr>
              <a:t>（</a:t>
            </a:r>
            <a:r>
              <a:rPr lang="en-US" altLang="zh-CN" sz="2800" b="1">
                <a:solidFill>
                  <a:schemeClr val="accent6"/>
                </a:solidFill>
                <a:sym typeface="+mn-ea"/>
              </a:rPr>
              <a:t>Finished</a:t>
            </a:r>
            <a:r>
              <a:rPr lang="zh-CN" altLang="en-US" sz="2800" b="1">
                <a:solidFill>
                  <a:schemeClr val="accent6"/>
                </a:solidFill>
                <a:sym typeface="+mn-ea"/>
              </a:rPr>
              <a:t>）</a:t>
            </a:r>
            <a:endParaRPr lang="zh-CN" altLang="en-US" sz="2800" b="1">
              <a:solidFill>
                <a:schemeClr val="accent6"/>
              </a:solidFill>
              <a:sym typeface="+mn-ea"/>
            </a:endParaRPr>
          </a:p>
          <a:p>
            <a:endParaRPr lang="en-US" altLang="zh-CN" sz="2800" b="1">
              <a:solidFill>
                <a:srgbClr val="FBDED3"/>
              </a:solidFill>
            </a:endParaRPr>
          </a:p>
          <a:p>
            <a:r>
              <a:rPr lang="en-US" altLang="zh-CN" sz="2800" b="1">
                <a:solidFill>
                  <a:srgbClr val="FBDED3"/>
                </a:solidFill>
              </a:rPr>
              <a:t>Task:</a:t>
            </a:r>
            <a:endParaRPr lang="en-US" altLang="zh-CN" sz="2800" b="1">
              <a:solidFill>
                <a:srgbClr val="FBDED3"/>
              </a:solidFill>
            </a:endParaRPr>
          </a:p>
          <a:p>
            <a:r>
              <a:rPr lang="en-US" altLang="zh-CN" sz="2800" b="1">
                <a:solidFill>
                  <a:srgbClr val="FBDED3"/>
                </a:solidFill>
              </a:rPr>
              <a:t>1.Write code to quit prompt screen </a:t>
            </a:r>
            <a:endParaRPr lang="en-US" altLang="zh-CN" sz="2800" b="1">
              <a:solidFill>
                <a:srgbClr val="FBDED3"/>
              </a:solidFill>
            </a:endParaRPr>
          </a:p>
          <a:p>
            <a:r>
              <a:rPr lang="en-US" altLang="zh-CN" sz="2800" b="1">
                <a:solidFill>
                  <a:srgbClr val="FBDED3"/>
                </a:solidFill>
              </a:rPr>
              <a:t>2.Write code to implement the quit button and the return button </a:t>
            </a:r>
            <a:endParaRPr lang="en-US" altLang="zh-CN" sz="2800" b="1">
              <a:solidFill>
                <a:srgbClr val="FBDED3"/>
              </a:solidFill>
            </a:endParaRPr>
          </a:p>
          <a:p>
            <a:r>
              <a:rPr lang="en-US" altLang="zh-CN" sz="2800" b="1">
                <a:solidFill>
                  <a:srgbClr val="FBDED3"/>
                </a:solidFill>
              </a:rPr>
              <a:t>3.Write code to jump back to the login screen </a:t>
            </a:r>
            <a:endParaRPr lang="en-US" altLang="zh-CN" sz="28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4" name="文本框 3"/>
          <p:cNvSpPr txBox="1"/>
          <p:nvPr/>
        </p:nvSpPr>
        <p:spPr>
          <a:xfrm>
            <a:off x="276225" y="770890"/>
            <a:ext cx="8810625" cy="3969385"/>
          </a:xfrm>
          <a:prstGeom prst="rect">
            <a:avLst/>
          </a:prstGeom>
          <a:noFill/>
        </p:spPr>
        <p:txBody>
          <a:bodyPr wrap="square" rtlCol="0">
            <a:spAutoFit/>
          </a:bodyPr>
          <a:p>
            <a:r>
              <a:rPr sz="2800" b="1">
                <a:solidFill>
                  <a:srgbClr val="FBDED3"/>
                </a:solidFill>
              </a:rPr>
              <a:t>• As a user, I want to be able to view the history of previous games including the result of the game and the opponent. </a:t>
            </a:r>
            <a:endParaRPr sz="2800" b="1">
              <a:solidFill>
                <a:srgbClr val="FBDED3"/>
              </a:solidFill>
            </a:endParaRPr>
          </a:p>
          <a:p>
            <a:r>
              <a:rPr lang="en-US" sz="2800" b="1">
                <a:solidFill>
                  <a:schemeClr val="accent6"/>
                </a:solidFill>
              </a:rPr>
              <a:t>(finished)</a:t>
            </a:r>
            <a:endParaRPr lang="en-US" sz="2800" b="1">
              <a:solidFill>
                <a:schemeClr val="accent6"/>
              </a:solidFill>
            </a:endParaRPr>
          </a:p>
          <a:p>
            <a:endParaRPr sz="2800" b="1">
              <a:solidFill>
                <a:schemeClr val="accent6"/>
              </a:solidFill>
            </a:endParaRPr>
          </a:p>
          <a:p>
            <a:r>
              <a:rPr sz="2800" b="1">
                <a:solidFill>
                  <a:srgbClr val="FBDED3"/>
                </a:solidFill>
              </a:rPr>
              <a:t>Task:</a:t>
            </a:r>
            <a:endParaRPr sz="2800" b="1">
              <a:solidFill>
                <a:srgbClr val="FBDED3"/>
              </a:solidFill>
            </a:endParaRPr>
          </a:p>
          <a:p>
            <a:r>
              <a:rPr sz="2800" b="1">
                <a:solidFill>
                  <a:srgbClr val="FBDED3"/>
                </a:solidFill>
              </a:rPr>
              <a:t>1.Write code to save the result into database.</a:t>
            </a:r>
            <a:endParaRPr sz="2800" b="1">
              <a:solidFill>
                <a:srgbClr val="FBDED3"/>
              </a:solidFill>
            </a:endParaRPr>
          </a:p>
          <a:p>
            <a:r>
              <a:rPr sz="2800" b="1">
                <a:solidFill>
                  <a:srgbClr val="FBDED3"/>
                </a:solidFill>
              </a:rPr>
              <a:t>2.Write code to implement show the result to the front end.</a:t>
            </a:r>
            <a:endParaRPr sz="2800" b="1">
              <a:solidFill>
                <a:srgbClr val="FBDED3"/>
              </a:solidFill>
            </a:endParaRPr>
          </a:p>
          <a:p>
            <a:r>
              <a:rPr sz="2800" b="1">
                <a:solidFill>
                  <a:srgbClr val="FBDED3"/>
                </a:solidFill>
              </a:rPr>
              <a:t>3.Write code to implement search the result from the database.</a:t>
            </a:r>
            <a:endParaRPr sz="28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46400" y="1602442"/>
            <a:ext cx="5636895" cy="1938020"/>
          </a:xfrm>
          <a:prstGeom prst="rect">
            <a:avLst/>
          </a:prstGeom>
          <a:noFill/>
        </p:spPr>
        <p:txBody>
          <a:bodyPr wrap="none">
            <a:spAutoFit/>
          </a:bodyPr>
          <a:lstStyle/>
          <a:p>
            <a:pPr lvl="1">
              <a:defRPr/>
            </a:pPr>
            <a:r>
              <a:rPr lang="en-US" altLang="zh-CN" sz="6000">
                <a:solidFill>
                  <a:srgbClr val="FBDED3"/>
                </a:solidFill>
                <a:latin typeface="Arial" panose="020B0604020202020204"/>
              </a:rPr>
              <a:t>CRC Cards &amp;</a:t>
            </a:r>
            <a:endParaRPr lang="en-US" altLang="zh-CN" sz="6000">
              <a:solidFill>
                <a:srgbClr val="FBDED3"/>
              </a:solidFill>
              <a:latin typeface="Arial" panose="020B0604020202020204"/>
            </a:endParaRPr>
          </a:p>
          <a:p>
            <a:pPr lvl="1">
              <a:defRPr/>
            </a:pPr>
            <a:r>
              <a:rPr lang="en-US" altLang="zh-CN" sz="6000">
                <a:solidFill>
                  <a:srgbClr val="FBDED3"/>
                </a:solidFill>
                <a:latin typeface="Arial" panose="020B0604020202020204"/>
              </a:rPr>
              <a:t>Class Diagram</a:t>
            </a:r>
            <a:endParaRPr lang="en-US" altLang="zh-CN" sz="6000">
              <a:solidFill>
                <a:srgbClr val="FBDED3"/>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3552507" y="93516"/>
            <a:ext cx="2259965"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CRC Cards </a:t>
            </a:r>
            <a:endParaRPr lang="en-US" altLang="zh-CN" sz="3200">
              <a:solidFill>
                <a:srgbClr val="FBDED3"/>
              </a:solidFill>
              <a:latin typeface="Arial" panose="020B0604020202020204"/>
            </a:endParaRPr>
          </a:p>
        </p:txBody>
      </p:sp>
      <p:cxnSp>
        <p:nvCxnSpPr>
          <p:cNvPr id="3" name="直接连接符 2"/>
          <p:cNvCxnSpPr/>
          <p:nvPr/>
        </p:nvCxnSpPr>
        <p:spPr>
          <a:xfrm>
            <a:off x="4333234" y="67702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1"/>
          <a:stretch>
            <a:fillRect/>
          </a:stretch>
        </p:blipFill>
        <p:spPr>
          <a:xfrm>
            <a:off x="615315" y="738505"/>
            <a:ext cx="3467100" cy="1666875"/>
          </a:xfrm>
          <a:prstGeom prst="rect">
            <a:avLst/>
          </a:prstGeom>
        </p:spPr>
      </p:pic>
      <p:pic>
        <p:nvPicPr>
          <p:cNvPr id="12" name="图片 11"/>
          <p:cNvPicPr>
            <a:picLocks noChangeAspect="1"/>
          </p:cNvPicPr>
          <p:nvPr/>
        </p:nvPicPr>
        <p:blipFill>
          <a:blip r:embed="rId2"/>
          <a:stretch>
            <a:fillRect/>
          </a:stretch>
        </p:blipFill>
        <p:spPr>
          <a:xfrm>
            <a:off x="615315" y="2405380"/>
            <a:ext cx="3467100" cy="1269365"/>
          </a:xfrm>
          <a:prstGeom prst="rect">
            <a:avLst/>
          </a:prstGeom>
        </p:spPr>
      </p:pic>
      <p:pic>
        <p:nvPicPr>
          <p:cNvPr id="13" name="图片 12"/>
          <p:cNvPicPr>
            <a:picLocks noChangeAspect="1"/>
          </p:cNvPicPr>
          <p:nvPr/>
        </p:nvPicPr>
        <p:blipFill>
          <a:blip r:embed="rId3"/>
          <a:stretch>
            <a:fillRect/>
          </a:stretch>
        </p:blipFill>
        <p:spPr>
          <a:xfrm>
            <a:off x="5217795" y="676910"/>
            <a:ext cx="3104515" cy="1666875"/>
          </a:xfrm>
          <a:prstGeom prst="rect">
            <a:avLst/>
          </a:prstGeom>
        </p:spPr>
      </p:pic>
      <p:pic>
        <p:nvPicPr>
          <p:cNvPr id="14" name="图片 13"/>
          <p:cNvPicPr>
            <a:picLocks noChangeAspect="1"/>
          </p:cNvPicPr>
          <p:nvPr/>
        </p:nvPicPr>
        <p:blipFill>
          <a:blip r:embed="rId4"/>
          <a:stretch>
            <a:fillRect/>
          </a:stretch>
        </p:blipFill>
        <p:spPr>
          <a:xfrm>
            <a:off x="615315" y="3695065"/>
            <a:ext cx="3467100" cy="1344295"/>
          </a:xfrm>
          <a:prstGeom prst="rect">
            <a:avLst/>
          </a:prstGeom>
        </p:spPr>
      </p:pic>
      <p:pic>
        <p:nvPicPr>
          <p:cNvPr id="15" name="图片 14"/>
          <p:cNvPicPr>
            <a:picLocks noChangeAspect="1"/>
          </p:cNvPicPr>
          <p:nvPr/>
        </p:nvPicPr>
        <p:blipFill>
          <a:blip r:embed="rId5"/>
          <a:stretch>
            <a:fillRect/>
          </a:stretch>
        </p:blipFill>
        <p:spPr>
          <a:xfrm>
            <a:off x="5217795" y="2319020"/>
            <a:ext cx="3114675" cy="1442085"/>
          </a:xfrm>
          <a:prstGeom prst="rect">
            <a:avLst/>
          </a:prstGeom>
        </p:spPr>
      </p:pic>
      <p:pic>
        <p:nvPicPr>
          <p:cNvPr id="16" name="图片 15"/>
          <p:cNvPicPr>
            <a:picLocks noChangeAspect="1"/>
          </p:cNvPicPr>
          <p:nvPr/>
        </p:nvPicPr>
        <p:blipFill>
          <a:blip r:embed="rId6"/>
          <a:stretch>
            <a:fillRect/>
          </a:stretch>
        </p:blipFill>
        <p:spPr>
          <a:xfrm>
            <a:off x="5217795" y="3688715"/>
            <a:ext cx="3104515" cy="1411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97155" y="221615"/>
            <a:ext cx="3662680" cy="1640205"/>
          </a:xfrm>
          <a:prstGeom prst="rect">
            <a:avLst/>
          </a:prstGeom>
        </p:spPr>
      </p:pic>
      <p:pic>
        <p:nvPicPr>
          <p:cNvPr id="5" name="图片 4"/>
          <p:cNvPicPr>
            <a:picLocks noChangeAspect="1"/>
          </p:cNvPicPr>
          <p:nvPr/>
        </p:nvPicPr>
        <p:blipFill>
          <a:blip r:embed="rId2"/>
          <a:stretch>
            <a:fillRect/>
          </a:stretch>
        </p:blipFill>
        <p:spPr>
          <a:xfrm>
            <a:off x="226695" y="1932940"/>
            <a:ext cx="2587625" cy="1640840"/>
          </a:xfrm>
          <a:prstGeom prst="rect">
            <a:avLst/>
          </a:prstGeom>
        </p:spPr>
      </p:pic>
      <p:pic>
        <p:nvPicPr>
          <p:cNvPr id="7" name="图片 6"/>
          <p:cNvPicPr>
            <a:picLocks noChangeAspect="1"/>
          </p:cNvPicPr>
          <p:nvPr/>
        </p:nvPicPr>
        <p:blipFill>
          <a:blip r:embed="rId3"/>
          <a:stretch>
            <a:fillRect/>
          </a:stretch>
        </p:blipFill>
        <p:spPr>
          <a:xfrm>
            <a:off x="3759835" y="3689985"/>
            <a:ext cx="2587625" cy="1247140"/>
          </a:xfrm>
          <a:prstGeom prst="rect">
            <a:avLst/>
          </a:prstGeom>
        </p:spPr>
      </p:pic>
      <p:pic>
        <p:nvPicPr>
          <p:cNvPr id="8" name="图片 7"/>
          <p:cNvPicPr>
            <a:picLocks noChangeAspect="1"/>
          </p:cNvPicPr>
          <p:nvPr/>
        </p:nvPicPr>
        <p:blipFill>
          <a:blip r:embed="rId4"/>
          <a:stretch>
            <a:fillRect/>
          </a:stretch>
        </p:blipFill>
        <p:spPr>
          <a:xfrm>
            <a:off x="226695" y="3717925"/>
            <a:ext cx="2587625" cy="1191895"/>
          </a:xfrm>
          <a:prstGeom prst="rect">
            <a:avLst/>
          </a:prstGeom>
        </p:spPr>
      </p:pic>
      <p:pic>
        <p:nvPicPr>
          <p:cNvPr id="9" name="图片 8"/>
          <p:cNvPicPr>
            <a:picLocks noChangeAspect="1"/>
          </p:cNvPicPr>
          <p:nvPr/>
        </p:nvPicPr>
        <p:blipFill>
          <a:blip r:embed="rId5"/>
          <a:stretch>
            <a:fillRect/>
          </a:stretch>
        </p:blipFill>
        <p:spPr>
          <a:xfrm>
            <a:off x="6452870" y="221615"/>
            <a:ext cx="2589530" cy="1186180"/>
          </a:xfrm>
          <a:prstGeom prst="rect">
            <a:avLst/>
          </a:prstGeom>
        </p:spPr>
      </p:pic>
      <p:pic>
        <p:nvPicPr>
          <p:cNvPr id="10" name="图片 9"/>
          <p:cNvPicPr>
            <a:picLocks noChangeAspect="1"/>
          </p:cNvPicPr>
          <p:nvPr/>
        </p:nvPicPr>
        <p:blipFill>
          <a:blip r:embed="rId6"/>
          <a:stretch>
            <a:fillRect/>
          </a:stretch>
        </p:blipFill>
        <p:spPr>
          <a:xfrm>
            <a:off x="6452870" y="1334770"/>
            <a:ext cx="2603500" cy="1194435"/>
          </a:xfrm>
          <a:prstGeom prst="rect">
            <a:avLst/>
          </a:prstGeom>
        </p:spPr>
      </p:pic>
      <p:pic>
        <p:nvPicPr>
          <p:cNvPr id="11" name="图片 10"/>
          <p:cNvPicPr>
            <a:picLocks noChangeAspect="1"/>
          </p:cNvPicPr>
          <p:nvPr/>
        </p:nvPicPr>
        <p:blipFill>
          <a:blip r:embed="rId7"/>
          <a:stretch>
            <a:fillRect/>
          </a:stretch>
        </p:blipFill>
        <p:spPr>
          <a:xfrm>
            <a:off x="6452870" y="2433955"/>
            <a:ext cx="2616200" cy="1283970"/>
          </a:xfrm>
          <a:prstGeom prst="rect">
            <a:avLst/>
          </a:prstGeom>
        </p:spPr>
      </p:pic>
      <p:pic>
        <p:nvPicPr>
          <p:cNvPr id="12" name="图片 11"/>
          <p:cNvPicPr>
            <a:picLocks noChangeAspect="1"/>
          </p:cNvPicPr>
          <p:nvPr/>
        </p:nvPicPr>
        <p:blipFill>
          <a:blip r:embed="rId8"/>
          <a:stretch>
            <a:fillRect/>
          </a:stretch>
        </p:blipFill>
        <p:spPr>
          <a:xfrm>
            <a:off x="6467475" y="3717925"/>
            <a:ext cx="2588895" cy="1360805"/>
          </a:xfrm>
          <a:prstGeom prst="rect">
            <a:avLst/>
          </a:prstGeom>
        </p:spPr>
      </p:pic>
      <p:pic>
        <p:nvPicPr>
          <p:cNvPr id="13" name="图片 12"/>
          <p:cNvPicPr>
            <a:picLocks noChangeAspect="1"/>
          </p:cNvPicPr>
          <p:nvPr/>
        </p:nvPicPr>
        <p:blipFill>
          <a:blip r:embed="rId9"/>
          <a:stretch>
            <a:fillRect/>
          </a:stretch>
        </p:blipFill>
        <p:spPr>
          <a:xfrm>
            <a:off x="3851275" y="221615"/>
            <a:ext cx="2510155" cy="32816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10185" y="966470"/>
            <a:ext cx="4068445" cy="3000375"/>
          </a:xfrm>
          <a:prstGeom prst="rect">
            <a:avLst/>
          </a:prstGeom>
        </p:spPr>
      </p:pic>
      <p:pic>
        <p:nvPicPr>
          <p:cNvPr id="5" name="图片 4"/>
          <p:cNvPicPr>
            <a:picLocks noChangeAspect="1"/>
          </p:cNvPicPr>
          <p:nvPr/>
        </p:nvPicPr>
        <p:blipFill>
          <a:blip r:embed="rId2"/>
          <a:stretch>
            <a:fillRect/>
          </a:stretch>
        </p:blipFill>
        <p:spPr>
          <a:xfrm>
            <a:off x="4433570" y="172720"/>
            <a:ext cx="4337685" cy="2223135"/>
          </a:xfrm>
          <a:prstGeom prst="rect">
            <a:avLst/>
          </a:prstGeom>
        </p:spPr>
      </p:pic>
      <p:pic>
        <p:nvPicPr>
          <p:cNvPr id="6" name="图片 5"/>
          <p:cNvPicPr>
            <a:picLocks noChangeAspect="1"/>
          </p:cNvPicPr>
          <p:nvPr/>
        </p:nvPicPr>
        <p:blipFill>
          <a:blip r:embed="rId3"/>
          <a:stretch>
            <a:fillRect/>
          </a:stretch>
        </p:blipFill>
        <p:spPr>
          <a:xfrm>
            <a:off x="4509135" y="2540000"/>
            <a:ext cx="4050665" cy="2524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3354069" y="40811"/>
            <a:ext cx="2847340"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hlinkClick r:id="rId1" action="ppaction://hlinkfile"/>
              </a:rPr>
              <a:t>Class Diagram</a:t>
            </a:r>
            <a:endParaRPr lang="en-US" altLang="zh-CN" sz="3200">
              <a:solidFill>
                <a:srgbClr val="FBDED3"/>
              </a:solidFill>
              <a:latin typeface="Arial" panose="020B0604020202020204"/>
            </a:endParaRPr>
          </a:p>
        </p:txBody>
      </p:sp>
      <p:cxnSp>
        <p:nvCxnSpPr>
          <p:cNvPr id="3" name="直接连接符 2"/>
          <p:cNvCxnSpPr/>
          <p:nvPr/>
        </p:nvCxnSpPr>
        <p:spPr>
          <a:xfrm>
            <a:off x="4412609" y="62431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graphicFrame>
        <p:nvGraphicFramePr>
          <p:cNvPr id="7" name="对象 6">
            <a:hlinkClick r:id="" action="ppaction://ole?verb="/>
          </p:cNvPr>
          <p:cNvGraphicFramePr>
            <a:graphicFrameLocks noChangeAspect="1"/>
          </p:cNvGraphicFramePr>
          <p:nvPr/>
        </p:nvGraphicFramePr>
        <p:xfrm>
          <a:off x="210820" y="167640"/>
          <a:ext cx="1755140" cy="1204595"/>
        </p:xfrm>
        <a:graphic>
          <a:graphicData uri="http://schemas.openxmlformats.org/presentationml/2006/ole">
            <mc:AlternateContent xmlns:mc="http://schemas.openxmlformats.org/markup-compatibility/2006">
              <mc:Choice xmlns:v="urn:schemas-microsoft-com:vml" Requires="v">
                <p:oleObj spid="_x0000_s1025" name="" showAsIcon="1" r:id="rId2" imgW="971550" imgH="666750" progId="Package">
                  <p:embed/>
                </p:oleObj>
              </mc:Choice>
              <mc:Fallback>
                <p:oleObj name="" showAsIcon="1" r:id="rId2" imgW="971550" imgH="666750" progId="Package">
                  <p:embed/>
                  <p:pic>
                    <p:nvPicPr>
                      <p:cNvPr id="0" name="图片 1024"/>
                      <p:cNvPicPr/>
                      <p:nvPr/>
                    </p:nvPicPr>
                    <p:blipFill>
                      <a:blip r:embed="rId3"/>
                      <a:stretch>
                        <a:fillRect/>
                      </a:stretch>
                    </p:blipFill>
                    <p:spPr>
                      <a:xfrm>
                        <a:off x="210820" y="167640"/>
                        <a:ext cx="1755140" cy="1204595"/>
                      </a:xfrm>
                      <a:prstGeom prst="rect">
                        <a:avLst/>
                      </a:prstGeom>
                    </p:spPr>
                  </p:pic>
                </p:oleObj>
              </mc:Fallback>
            </mc:AlternateContent>
          </a:graphicData>
        </a:graphic>
      </p:graphicFrame>
      <p:pic>
        <p:nvPicPr>
          <p:cNvPr id="11" name="图片 10"/>
          <p:cNvPicPr>
            <a:picLocks noChangeAspect="1"/>
          </p:cNvPicPr>
          <p:nvPr/>
        </p:nvPicPr>
        <p:blipFill>
          <a:blip r:embed="rId4"/>
          <a:stretch>
            <a:fillRect/>
          </a:stretch>
        </p:blipFill>
        <p:spPr>
          <a:xfrm>
            <a:off x="99695" y="1372235"/>
            <a:ext cx="4838700" cy="3444875"/>
          </a:xfrm>
          <a:prstGeom prst="rect">
            <a:avLst/>
          </a:prstGeom>
        </p:spPr>
      </p:pic>
      <p:pic>
        <p:nvPicPr>
          <p:cNvPr id="12" name="图片 11"/>
          <p:cNvPicPr>
            <a:picLocks noChangeAspect="1"/>
          </p:cNvPicPr>
          <p:nvPr/>
        </p:nvPicPr>
        <p:blipFill>
          <a:blip r:embed="rId5"/>
          <a:stretch>
            <a:fillRect/>
          </a:stretch>
        </p:blipFill>
        <p:spPr>
          <a:xfrm>
            <a:off x="4731385" y="1809750"/>
            <a:ext cx="4486275" cy="321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445180" y="319107"/>
            <a:ext cx="2257425" cy="1014730"/>
          </a:xfrm>
          <a:prstGeom prst="rect">
            <a:avLst/>
          </a:prstGeom>
          <a:noFill/>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6000" i="0" u="none" strike="noStrike" kern="1200" cap="none" spc="0" normalizeH="0" baseline="0" noProof="0">
                <a:ln>
                  <a:noFill/>
                </a:ln>
                <a:solidFill>
                  <a:srgbClr val="FBDED3"/>
                </a:solidFill>
                <a:effectLst/>
                <a:uLnTx/>
                <a:uFillTx/>
                <a:latin typeface="Arial" panose="020B0604020202020204"/>
                <a:ea typeface="微软雅黑 Light" panose="020B0502040204020203" charset="-122"/>
                <a:cs typeface="+mn-cs"/>
              </a:rPr>
              <a:t>ParyA</a:t>
            </a:r>
            <a:endPar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endParaRPr>
          </a:p>
        </p:txBody>
      </p:sp>
      <p:sp>
        <p:nvSpPr>
          <p:cNvPr id="2" name="文本框 1"/>
          <p:cNvSpPr txBox="1"/>
          <p:nvPr/>
        </p:nvSpPr>
        <p:spPr>
          <a:xfrm>
            <a:off x="153035" y="1478915"/>
            <a:ext cx="9515475" cy="2399665"/>
          </a:xfrm>
          <a:prstGeom prst="rect">
            <a:avLst/>
          </a:prstGeom>
          <a:noFill/>
        </p:spPr>
        <p:txBody>
          <a:bodyPr wrap="square" rtlCol="0">
            <a:spAutoFit/>
          </a:bodyPr>
          <a:p>
            <a:pPr algn="l">
              <a:buClrTx/>
              <a:buSzTx/>
              <a:buFontTx/>
            </a:pPr>
            <a:r>
              <a:rPr lang="en-US" altLang="zh-CN" sz="2000" b="1" noProof="0" dirty="0">
                <a:ln>
                  <a:noFill/>
                </a:ln>
                <a:solidFill>
                  <a:srgbClr val="FBDED3"/>
                </a:solidFill>
                <a:effectLst/>
                <a:uLnTx/>
                <a:uFillTx/>
                <a:latin typeface="Arial" panose="020B0604020202020204"/>
                <a:ea typeface="微软雅黑 Light" panose="020B0502040204020203" charset="-122"/>
              </a:rPr>
              <a:t>Members(A-Z):</a:t>
            </a:r>
            <a:r>
              <a:rPr lang="en-US" altLang="zh-CN" noProof="0" dirty="0">
                <a:ln>
                  <a:noFill/>
                </a:ln>
                <a:solidFill>
                  <a:srgbClr val="FBDED3"/>
                </a:solidFill>
                <a:effectLst/>
                <a:uLnTx/>
                <a:uFillTx/>
                <a:latin typeface="Arial" panose="020B0604020202020204"/>
                <a:ea typeface="微软雅黑 Light" panose="020B0502040204020203" charset="-122"/>
              </a:rPr>
              <a:t> </a:t>
            </a:r>
            <a:r>
              <a:rPr lang="en-US" altLang="zh-CN" noProof="0" dirty="0">
                <a:ln>
                  <a:noFill/>
                </a:ln>
                <a:solidFill>
                  <a:srgbClr val="FBDED3"/>
                </a:solidFill>
                <a:effectLst/>
                <a:uLnTx/>
                <a:uFillTx/>
                <a:latin typeface="Arial" panose="020B0604020202020204"/>
                <a:ea typeface="微软雅黑 Light" panose="020B0502040204020203" charset="-122"/>
                <a:sym typeface="+mn-ea"/>
              </a:rPr>
              <a:t>Emmett BeAney, Jacinda Li, Nana Yin</a:t>
            </a:r>
            <a:endParaRPr lang="en-US" altLang="zh-CN" noProof="0" dirty="0">
              <a:ln>
                <a:noFill/>
              </a:ln>
              <a:solidFill>
                <a:srgbClr val="FBDED3"/>
              </a:solidFill>
              <a:effectLst/>
              <a:uLnTx/>
              <a:uFillTx/>
              <a:latin typeface="Arial" panose="020B0604020202020204"/>
              <a:ea typeface="微软雅黑 Light" panose="020B0502040204020203" charset="-122"/>
              <a:sym typeface="+mn-ea"/>
            </a:endParaRPr>
          </a:p>
          <a:p>
            <a:pPr algn="l">
              <a:buClrTx/>
              <a:buSzTx/>
              <a:buFontTx/>
            </a:pPr>
            <a:endParaRPr lang="en-US" altLang="zh-CN" noProof="0" dirty="0">
              <a:ln>
                <a:noFill/>
              </a:ln>
              <a:solidFill>
                <a:srgbClr val="FBDED3"/>
              </a:solidFill>
              <a:effectLst/>
              <a:uLnTx/>
              <a:uFillTx/>
              <a:latin typeface="Arial" panose="020B0604020202020204"/>
              <a:ea typeface="微软雅黑 Light" panose="020B0502040204020203" charset="-122"/>
              <a:sym typeface="+mn-ea"/>
            </a:endParaRPr>
          </a:p>
          <a:p>
            <a:pPr algn="l">
              <a:buClrTx/>
              <a:buSzTx/>
              <a:buFontTx/>
            </a:pPr>
            <a:endParaRPr kumimoji="0" lang="en-US" altLang="zh-CN"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sym typeface="+mn-ea"/>
            </a:endParaRPr>
          </a:p>
          <a:p>
            <a:pPr algn="l">
              <a:buClrTx/>
              <a:buSzTx/>
              <a:buFontTx/>
            </a:pPr>
            <a:r>
              <a:rPr kumimoji="0" lang="en-US" altLang="zh-CN" sz="2000" b="1"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X game: </a:t>
            </a:r>
            <a:r>
              <a:rPr kumimoji="0" lang="en-US" altLang="zh-CN"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Hnefatafl Chess Game</a:t>
            </a:r>
            <a:endParaRPr kumimoji="0" lang="en-US" altLang="zh-CN"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endParaRPr>
          </a:p>
          <a:p>
            <a:pPr algn="l">
              <a:buClrTx/>
              <a:buSzTx/>
              <a:buFontTx/>
            </a:pPr>
            <a:endParaRPr kumimoji="0" lang="en-US" altLang="zh-CN"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endParaRPr>
          </a:p>
          <a:p>
            <a:pPr algn="l">
              <a:buClrTx/>
              <a:buSzTx/>
              <a:buFontTx/>
            </a:pPr>
            <a:endParaRPr kumimoji="0" lang="en-US" altLang="zh-CN"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endParaRPr>
          </a:p>
          <a:p>
            <a:pPr algn="l">
              <a:buClrTx/>
              <a:buSzTx/>
              <a:buFontTx/>
            </a:pPr>
            <a:r>
              <a:rPr kumimoji="0" lang="en-US" altLang="zh-CN" sz="2000" b="1"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Language: </a:t>
            </a:r>
            <a:r>
              <a:rPr kumimoji="0" lang="en-US" altLang="zh-CN"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Java, JavaScript, CSS</a:t>
            </a:r>
            <a:endParaRPr kumimoji="0" lang="en-US" altLang="zh-CN"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endParaRPr>
          </a:p>
          <a:p>
            <a:pPr algn="l">
              <a:buClrTx/>
              <a:buSzTx/>
              <a:buFontTx/>
            </a:pPr>
            <a:endParaRPr lang="en-US" altLang="zh-CN">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90805" y="140970"/>
            <a:ext cx="4427220" cy="1989455"/>
          </a:xfrm>
          <a:prstGeom prst="rect">
            <a:avLst/>
          </a:prstGeom>
        </p:spPr>
      </p:pic>
      <p:pic>
        <p:nvPicPr>
          <p:cNvPr id="6" name="图片 5"/>
          <p:cNvPicPr>
            <a:picLocks noChangeAspect="1"/>
          </p:cNvPicPr>
          <p:nvPr/>
        </p:nvPicPr>
        <p:blipFill>
          <a:blip r:embed="rId2"/>
          <a:stretch>
            <a:fillRect/>
          </a:stretch>
        </p:blipFill>
        <p:spPr>
          <a:xfrm>
            <a:off x="3422650" y="1987550"/>
            <a:ext cx="5505450" cy="3095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482531" y="165271"/>
            <a:ext cx="4180205"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hlinkClick r:id="rId1" action="ppaction://hlinkfile"/>
              </a:rPr>
              <a:t>Ttaceability link martix</a:t>
            </a:r>
            <a:endParaRPr lang="en-US" altLang="zh-CN" sz="3200">
              <a:solidFill>
                <a:srgbClr val="FBDED3"/>
              </a:solidFill>
              <a:latin typeface="Arial" panose="020B0604020202020204"/>
            </a:endParaRP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300355" y="983615"/>
            <a:ext cx="7080250" cy="3729990"/>
          </a:xfrm>
          <a:prstGeom prst="rect">
            <a:avLst/>
          </a:prstGeom>
        </p:spPr>
      </p:pic>
      <p:graphicFrame>
        <p:nvGraphicFramePr>
          <p:cNvPr id="9" name="对象 8">
            <a:hlinkClick r:id="" action="ppaction://ole?verb="/>
          </p:cNvPr>
          <p:cNvGraphicFramePr>
            <a:graphicFrameLocks noChangeAspect="1"/>
          </p:cNvGraphicFramePr>
          <p:nvPr/>
        </p:nvGraphicFramePr>
        <p:xfrm>
          <a:off x="7595870" y="1944370"/>
          <a:ext cx="1502410" cy="1031240"/>
        </p:xfrm>
        <a:graphic>
          <a:graphicData uri="http://schemas.openxmlformats.org/presentationml/2006/ole">
            <mc:AlternateContent xmlns:mc="http://schemas.openxmlformats.org/markup-compatibility/2006">
              <mc:Choice xmlns:v="urn:schemas-microsoft-com:vml" Requires="v">
                <p:oleObj spid="_x0000_s2049" name="" showAsIcon="1" r:id="rId3" imgW="971550" imgH="666750" progId="Package">
                  <p:embed/>
                </p:oleObj>
              </mc:Choice>
              <mc:Fallback>
                <p:oleObj name="" showAsIcon="1" r:id="rId3" imgW="971550" imgH="666750" progId="Package">
                  <p:embed/>
                  <p:pic>
                    <p:nvPicPr>
                      <p:cNvPr id="0" name="图片 2048"/>
                      <p:cNvPicPr/>
                      <p:nvPr/>
                    </p:nvPicPr>
                    <p:blipFill>
                      <a:blip r:embed="rId4"/>
                      <a:stretch>
                        <a:fillRect/>
                      </a:stretch>
                    </p:blipFill>
                    <p:spPr>
                      <a:xfrm>
                        <a:off x="7595870" y="1944370"/>
                        <a:ext cx="1502410" cy="103124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3985576" y="241471"/>
            <a:ext cx="1584325"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Kanban</a:t>
            </a:r>
            <a:endParaRPr lang="en-US" altLang="zh-CN" sz="3200">
              <a:solidFill>
                <a:srgbClr val="FBDED3"/>
              </a:solidFill>
              <a:latin typeface="Arial" panose="020B0604020202020204"/>
            </a:endParaRP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2"/>
          <a:stretch>
            <a:fillRect/>
          </a:stretch>
        </p:blipFill>
        <p:spPr>
          <a:xfrm>
            <a:off x="652145" y="930910"/>
            <a:ext cx="7839075" cy="4138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40075" y="1602442"/>
            <a:ext cx="6322695" cy="1938020"/>
          </a:xfrm>
          <a:prstGeom prst="rect">
            <a:avLst/>
          </a:prstGeom>
          <a:noFill/>
        </p:spPr>
        <p:txBody>
          <a:bodyPr wrap="none">
            <a:spAutoFit/>
          </a:bodyPr>
          <a:lstStyle/>
          <a:p>
            <a:pPr lvl="0" algn="l">
              <a:buClrTx/>
              <a:buSzTx/>
              <a:buFontTx/>
              <a:defRPr/>
            </a:pPr>
            <a:r>
              <a:rPr lang="en-US" altLang="zh-CN" sz="6000">
                <a:solidFill>
                  <a:srgbClr val="FBDED3"/>
                </a:solidFill>
                <a:latin typeface="Arial" panose="020B0604020202020204"/>
                <a:sym typeface="+mn-ea"/>
              </a:rPr>
              <a:t>Sprint Review </a:t>
            </a:r>
            <a:endParaRPr lang="en-US" altLang="zh-CN" sz="6000">
              <a:solidFill>
                <a:srgbClr val="FBDED3"/>
              </a:solidFill>
              <a:latin typeface="Arial" panose="020B0604020202020204"/>
              <a:sym typeface="+mn-ea"/>
            </a:endParaRPr>
          </a:p>
          <a:p>
            <a:pPr lvl="0" algn="l">
              <a:buClrTx/>
              <a:buSzTx/>
              <a:buFontTx/>
              <a:defRPr/>
            </a:pPr>
            <a:r>
              <a:rPr lang="en-US" altLang="zh-CN" sz="6000">
                <a:solidFill>
                  <a:srgbClr val="FBDED3"/>
                </a:solidFill>
                <a:latin typeface="Arial" panose="020B0604020202020204"/>
              </a:rPr>
              <a:t>and Retrospective</a:t>
            </a:r>
            <a:endParaRPr lang="en-US" altLang="zh-CN" sz="6000">
              <a:solidFill>
                <a:srgbClr val="FBDED3"/>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2239010" y="135890"/>
            <a:ext cx="46666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algn="l">
              <a:buClrTx/>
              <a:buSzTx/>
              <a:buFontTx/>
              <a:defRPr/>
            </a:pPr>
            <a:r>
              <a:rPr lang="en-US" altLang="zh-CN" sz="2400">
                <a:solidFill>
                  <a:srgbClr val="FBDED3"/>
                </a:solidFill>
                <a:latin typeface="Arial" panose="020B0604020202020204"/>
                <a:sym typeface="+mn-ea"/>
              </a:rPr>
              <a:t>Sprint Review </a:t>
            </a:r>
            <a:r>
              <a:rPr lang="en-US" altLang="zh-CN" sz="2400">
                <a:solidFill>
                  <a:srgbClr val="FBDED3"/>
                </a:solidFill>
                <a:latin typeface="Arial" panose="020B0604020202020204"/>
                <a:sym typeface="+mn-ea"/>
              </a:rPr>
              <a:t>and Retrospective</a:t>
            </a:r>
            <a:endParaRPr lang="en-US" altLang="zh-CN" sz="2400">
              <a:solidFill>
                <a:srgbClr val="FBDED3"/>
              </a:solidFill>
              <a:latin typeface="+mj-lt"/>
              <a:ea typeface="+mj-ea"/>
              <a:sym typeface="Calibri" panose="020F0502020204030204" pitchFamily="34" charset="0"/>
            </a:endParaRPr>
          </a:p>
        </p:txBody>
      </p:sp>
      <p:cxnSp>
        <p:nvCxnSpPr>
          <p:cNvPr id="3" name="直接连接符 2"/>
          <p:cNvCxnSpPr/>
          <p:nvPr/>
        </p:nvCxnSpPr>
        <p:spPr>
          <a:xfrm>
            <a:off x="4412609" y="71702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p:nvPr>
            <p:custDataLst>
              <p:tags r:id="rId1"/>
            </p:custDataLst>
          </p:nvPr>
        </p:nvGraphicFramePr>
        <p:xfrm>
          <a:off x="325755" y="596265"/>
          <a:ext cx="8420100" cy="4286250"/>
        </p:xfrm>
        <a:graphic>
          <a:graphicData uri="http://schemas.openxmlformats.org/drawingml/2006/table">
            <a:tbl>
              <a:tblPr firstRow="1" bandRow="1">
                <a:tableStyleId>{5940675A-B579-460E-94D1-54222C63F5DA}</a:tableStyleId>
              </a:tblPr>
              <a:tblGrid>
                <a:gridCol w="856615"/>
                <a:gridCol w="6181725"/>
                <a:gridCol w="1381760"/>
              </a:tblGrid>
              <a:tr h="513715">
                <a:tc gridSpan="3">
                  <a:txBody>
                    <a:bodyPr/>
                    <a:p>
                      <a:pPr indent="0">
                        <a:buNone/>
                      </a:pPr>
                      <a:r>
                        <a:rPr lang="en-US" sz="2800" b="1">
                          <a:solidFill>
                            <a:srgbClr val="FFFFFF"/>
                          </a:solidFill>
                          <a:latin typeface="宋体" panose="02010600030101010101" pitchFamily="2" charset="-122"/>
                          <a:ea typeface="宋体" panose="02010600030101010101" pitchFamily="2" charset="-122"/>
                          <a:cs typeface="宋体" panose="02010600030101010101" pitchFamily="2" charset="-122"/>
                        </a:rPr>
                        <a:t>P3 (Only three people work)</a:t>
                      </a:r>
                      <a:endParaRPr lang="en-US" altLang="en-US" sz="28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9BBB59"/>
                    </a:solidFill>
                  </a:tcPr>
                </a:tc>
                <a:tc hMerge="1">
                  <a:tcP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tcPr>
                </a:tc>
                <a:tc hMerge="1">
                  <a:tcPr>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tcPr>
                </a:tc>
              </a:tr>
              <a:tr h="836930">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11/13</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solidFill>
                            <a:srgbClr val="000000"/>
                          </a:solidFill>
                          <a:latin typeface="Arial" panose="020B0604020202020204" pitchFamily="34" charset="0"/>
                          <a:cs typeface="Arial" panose="020B0604020202020204" pitchFamily="34" charset="0"/>
                        </a:rPr>
                        <a:t>During this scrum,we went to the professor to discuss the group member problem of P2 and discussed the new task of P3. </a:t>
                      </a:r>
                      <a:endParaRPr lang="en-US" sz="2000" b="0">
                        <a:solidFill>
                          <a:srgbClr val="000000"/>
                        </a:solidFill>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3 members</a:t>
                      </a:r>
                      <a:r>
                        <a:rPr lang="en-US" sz="1400" b="0">
                          <a:latin typeface="宋体" panose="02010600030101010101" pitchFamily="2" charset="-122"/>
                          <a:ea typeface="宋体" panose="02010600030101010101" pitchFamily="2" charset="-122"/>
                          <a:cs typeface="宋体" panose="02010600030101010101" pitchFamily="2" charset="-122"/>
                        </a:rPr>
                        <a:t>(Nana, Emmett, Jacinda)</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840105">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11/14</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solidFill>
                            <a:srgbClr val="000000"/>
                          </a:solidFill>
                          <a:latin typeface="Arial" panose="020B0604020202020204" pitchFamily="34" charset="0"/>
                          <a:cs typeface="Arial" panose="020B0604020202020204" pitchFamily="34" charset="0"/>
                        </a:rPr>
                        <a:t>During this scrum,we analyze small unfinished problems on the project, simplify them and assign them to members.</a:t>
                      </a:r>
                      <a:endParaRPr lang="en-US" sz="2000" b="0">
                        <a:solidFill>
                          <a:srgbClr val="000000"/>
                        </a:solidFill>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3 members</a:t>
                      </a:r>
                      <a:r>
                        <a:rPr lang="en-US" sz="1400" b="0">
                          <a:latin typeface="宋体" panose="02010600030101010101" pitchFamily="2" charset="-122"/>
                          <a:ea typeface="宋体" panose="02010600030101010101" pitchFamily="2" charset="-122"/>
                          <a:cs typeface="宋体" panose="02010600030101010101" pitchFamily="2" charset="-122"/>
                        </a:rPr>
                        <a:t>(Nana, Emmett, Jacinda)</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837565">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11/27</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solidFill>
                            <a:srgbClr val="000000"/>
                          </a:solidFill>
                          <a:latin typeface="Arial" panose="020B0604020202020204" pitchFamily="34" charset="0"/>
                          <a:cs typeface="Arial" panose="020B0604020202020204" pitchFamily="34" charset="0"/>
                        </a:rPr>
                        <a:t>During this scrum,we adjusted the code and the project to complete the connection on the code.</a:t>
                      </a:r>
                      <a:endParaRPr lang="en-US" sz="2000" b="0">
                        <a:solidFill>
                          <a:srgbClr val="000000"/>
                        </a:solidFill>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2 members</a:t>
                      </a:r>
                      <a:r>
                        <a:rPr lang="en-US" sz="1400" b="0">
                          <a:latin typeface="宋体" panose="02010600030101010101" pitchFamily="2" charset="-122"/>
                          <a:ea typeface="宋体" panose="02010600030101010101" pitchFamily="2" charset="-122"/>
                          <a:cs typeface="宋体" panose="02010600030101010101" pitchFamily="2" charset="-122"/>
                        </a:rPr>
                        <a:t>(Nana, Emmett)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1257935">
                <a:tc>
                  <a:txBody>
                    <a:bodyPr/>
                    <a:p>
                      <a:pPr algn="l">
                        <a:buClrTx/>
                        <a:buSzTx/>
                        <a:buFontTx/>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2/2</a:t>
                      </a:r>
                      <a:endParaRPr 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solidFill>
                            <a:srgbClr val="000000"/>
                          </a:solidFill>
                          <a:latin typeface="Arial" panose="020B0604020202020204" pitchFamily="34" charset="0"/>
                          <a:cs typeface="Arial" panose="020B0604020202020204" pitchFamily="34" charset="0"/>
                        </a:rPr>
                        <a:t>During this scrum,we update the progress of the project and make a plan. Emmett and Nana work together to complete functions such as chess</a:t>
                      </a:r>
                      <a:endParaRPr lang="en-US" sz="2000" b="0">
                        <a:solidFill>
                          <a:srgbClr val="000000"/>
                        </a:solidFill>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3 members</a:t>
                      </a:r>
                      <a:r>
                        <a:rPr lang="en-US" sz="1400" b="0">
                          <a:latin typeface="宋体" panose="02010600030101010101" pitchFamily="2" charset="-122"/>
                          <a:ea typeface="宋体" panose="02010600030101010101" pitchFamily="2" charset="-122"/>
                          <a:cs typeface="宋体" panose="02010600030101010101" pitchFamily="2" charset="-122"/>
                        </a:rPr>
                        <a:t>(Jacinda, Nana, Emmett)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71702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custDataLst>
              <p:tags r:id="rId1"/>
            </p:custDataLst>
          </p:nvPr>
        </p:nvGraphicFramePr>
        <p:xfrm>
          <a:off x="372110" y="219075"/>
          <a:ext cx="8527415" cy="4700905"/>
        </p:xfrm>
        <a:graphic>
          <a:graphicData uri="http://schemas.openxmlformats.org/drawingml/2006/table">
            <a:tbl>
              <a:tblPr firstRow="1" bandRow="1">
                <a:tableStyleId>{5940675A-B579-460E-94D1-54222C63F5DA}</a:tableStyleId>
              </a:tblPr>
              <a:tblGrid>
                <a:gridCol w="941705"/>
                <a:gridCol w="6186805"/>
                <a:gridCol w="1398905"/>
              </a:tblGrid>
              <a:tr h="1097280">
                <a:tc>
                  <a:txBody>
                    <a:bodyPr/>
                    <a:p>
                      <a:pPr indent="0">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12/3</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latin typeface="Arial" panose="020B0604020202020204" pitchFamily="34" charset="0"/>
                          <a:cs typeface="Arial" panose="020B0604020202020204" pitchFamily="34" charset="0"/>
                        </a:rPr>
                        <a:t>During this scrum, Jacinda worked with Emmett to complete the invitation function.</a:t>
                      </a:r>
                      <a:endParaRPr lang="en-US" sz="2000" b="0">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 members</a:t>
                      </a:r>
                      <a:r>
                        <a:rPr lang="en-US" sz="1600" b="0">
                          <a:latin typeface="宋体" panose="02010600030101010101" pitchFamily="2" charset="-122"/>
                          <a:ea typeface="宋体" panose="02010600030101010101" pitchFamily="2" charset="-122"/>
                          <a:cs typeface="宋体" panose="02010600030101010101" pitchFamily="2" charset="-122"/>
                        </a:rPr>
                        <a:t>(Jacinda, Emmett)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1253490">
                <a:tc>
                  <a:txBody>
                    <a:bodyPr/>
                    <a:p>
                      <a:pPr indent="0">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12/4</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latin typeface="Arial" panose="020B0604020202020204" pitchFamily="34" charset="0"/>
                          <a:cs typeface="Arial" panose="020B0604020202020204" pitchFamily="34" charset="0"/>
                        </a:rPr>
                        <a:t>During this scrum,we went to the professor's office to show the demo of P3 and explained the problem that there were only three people in the team.</a:t>
                      </a:r>
                      <a:endParaRPr lang="en-US" sz="2000" b="0">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3 members</a:t>
                      </a:r>
                      <a:r>
                        <a:rPr lang="en-US" sz="1600" b="0">
                          <a:latin typeface="宋体" panose="02010600030101010101" pitchFamily="2" charset="-122"/>
                          <a:ea typeface="宋体" panose="02010600030101010101" pitchFamily="2" charset="-122"/>
                          <a:cs typeface="宋体" panose="02010600030101010101" pitchFamily="2" charset="-122"/>
                        </a:rPr>
                        <a:t>(Nana, Emmett, Jacinda)</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1097280">
                <a:tc>
                  <a:txBody>
                    <a:bodyPr/>
                    <a:p>
                      <a:pPr indent="0">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12/8</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latin typeface="Arial" panose="020B0604020202020204" pitchFamily="34" charset="0"/>
                          <a:cs typeface="Arial" panose="020B0604020202020204" pitchFamily="34" charset="0"/>
                        </a:rPr>
                        <a:t>During this scrum,we integrate the project, adjust the normal operation of the project</a:t>
                      </a:r>
                      <a:endParaRPr lang="en-US" sz="2000" b="0">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3 members</a:t>
                      </a:r>
                      <a:r>
                        <a:rPr lang="en-US" sz="1600" b="0">
                          <a:latin typeface="宋体" panose="02010600030101010101" pitchFamily="2" charset="-122"/>
                          <a:ea typeface="宋体" panose="02010600030101010101" pitchFamily="2" charset="-122"/>
                          <a:cs typeface="宋体" panose="02010600030101010101" pitchFamily="2" charset="-122"/>
                        </a:rPr>
                        <a:t>(Nana, Emmett, Jacinda)</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1252855">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P3</a:t>
                      </a:r>
                      <a:endParaRPr 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Review</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gridSpan="2">
                  <a:txBody>
                    <a:bodyPr/>
                    <a:p>
                      <a:pPr algn="l">
                        <a:buClrTx/>
                        <a:buSzTx/>
                        <a:buFontTx/>
                        <a:buNone/>
                      </a:pPr>
                      <a:r>
                        <a:rPr lang="en-US" sz="2000" b="0">
                          <a:latin typeface="Arial" panose="020B0604020202020204" pitchFamily="34" charset="0"/>
                          <a:cs typeface="Arial" panose="020B0604020202020204" pitchFamily="34" charset="0"/>
                        </a:rPr>
                        <a:t>During the whole process of 3, the group of five became a group of three, and we gradually finished the rest of the task. At the end, I showed the demo of the game to the professor and used the last time to perfect the game.</a:t>
                      </a:r>
                      <a:endParaRPr lang="en-US" sz="2000" b="0">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hMerge="1">
                  <a:tcPr>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2239010" y="135890"/>
            <a:ext cx="46666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algn="l">
              <a:buClrTx/>
              <a:buSzTx/>
              <a:buFontTx/>
              <a:defRPr/>
            </a:pPr>
            <a:r>
              <a:rPr lang="en-US" altLang="zh-CN" sz="2400">
                <a:solidFill>
                  <a:srgbClr val="FBDED3"/>
                </a:solidFill>
                <a:latin typeface="Arial" panose="020B0604020202020204"/>
                <a:sym typeface="+mn-ea"/>
              </a:rPr>
              <a:t>Sprint Review </a:t>
            </a:r>
            <a:r>
              <a:rPr lang="en-US" altLang="zh-CN" sz="2400">
                <a:solidFill>
                  <a:srgbClr val="FBDED3"/>
                </a:solidFill>
                <a:latin typeface="Arial" panose="020B0604020202020204"/>
                <a:sym typeface="+mn-ea"/>
              </a:rPr>
              <a:t>and Retrospective</a:t>
            </a:r>
            <a:endParaRPr lang="en-US" altLang="zh-CN" sz="2400">
              <a:solidFill>
                <a:srgbClr val="FBDED3"/>
              </a:solidFill>
              <a:latin typeface="+mj-lt"/>
              <a:ea typeface="+mj-ea"/>
              <a:sym typeface="Calibri" panose="020F0502020204030204" pitchFamily="34" charset="0"/>
            </a:endParaRPr>
          </a:p>
        </p:txBody>
      </p:sp>
      <p:cxnSp>
        <p:nvCxnSpPr>
          <p:cNvPr id="3" name="直接连接符 2"/>
          <p:cNvCxnSpPr/>
          <p:nvPr/>
        </p:nvCxnSpPr>
        <p:spPr>
          <a:xfrm>
            <a:off x="4412609" y="71702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46430" y="596265"/>
            <a:ext cx="7595235" cy="4092575"/>
          </a:xfrm>
          <a:prstGeom prst="rect">
            <a:avLst/>
          </a:prstGeom>
          <a:noFill/>
        </p:spPr>
        <p:txBody>
          <a:bodyPr wrap="square" rtlCol="0">
            <a:spAutoFit/>
          </a:bodyPr>
          <a:p>
            <a:pPr indent="0" algn="l">
              <a:buClrTx/>
              <a:buSzTx/>
              <a:buFont typeface="Wingdings" panose="05000000000000000000" charset="0"/>
              <a:buNone/>
            </a:pPr>
            <a:endParaRPr lang="en-US" altLang="zh-CN" sz="2000" b="1" u="sng">
              <a:solidFill>
                <a:srgbClr val="EEE5E6"/>
              </a:solidFill>
              <a:sym typeface="+mn-ea"/>
            </a:endParaRPr>
          </a:p>
          <a:p>
            <a:pPr indent="0" algn="l">
              <a:buClrTx/>
              <a:buSzTx/>
              <a:buFont typeface="Wingdings" panose="05000000000000000000" charset="0"/>
              <a:buNone/>
            </a:pPr>
            <a:r>
              <a:rPr lang="en-US" altLang="zh-CN" sz="2000" b="1" u="sng">
                <a:solidFill>
                  <a:srgbClr val="EEE5E6"/>
                </a:solidFill>
                <a:sym typeface="+mn-ea"/>
              </a:rPr>
              <a:t>What went well:</a:t>
            </a:r>
            <a:endParaRPr lang="en-US" altLang="zh-CN" sz="2000" b="1" u="sng">
              <a:solidFill>
                <a:srgbClr val="EEE5E6"/>
              </a:solidFill>
              <a:sym typeface="+mn-ea"/>
            </a:endParaRPr>
          </a:p>
          <a:p>
            <a:pPr indent="0" algn="l">
              <a:buClrTx/>
              <a:buSzTx/>
              <a:buFont typeface="Wingdings" panose="05000000000000000000" charset="0"/>
              <a:buNone/>
            </a:pPr>
            <a:r>
              <a:rPr lang="en-US" altLang="zh-CN" sz="2000" b="1">
                <a:solidFill>
                  <a:srgbClr val="EEE5E6"/>
                </a:solidFill>
                <a:sym typeface="+mn-ea"/>
              </a:rPr>
              <a:t>We improved the efficiency of the meeting, and actively responded to the professor when we found the members' problems.</a:t>
            </a:r>
            <a:endParaRPr lang="en-US" altLang="zh-CN" sz="2000" b="1">
              <a:solidFill>
                <a:srgbClr val="EEE5E6"/>
              </a:solidFill>
              <a:sym typeface="+mn-ea"/>
            </a:endParaRPr>
          </a:p>
          <a:p>
            <a:pPr indent="0" algn="l">
              <a:buClrTx/>
              <a:buSzTx/>
              <a:buFont typeface="Wingdings" panose="05000000000000000000" charset="0"/>
              <a:buNone/>
            </a:pPr>
            <a:r>
              <a:rPr lang="en-US" altLang="zh-CN" sz="2000" b="1">
                <a:solidFill>
                  <a:srgbClr val="EEE5E6"/>
                </a:solidFill>
                <a:sym typeface="+mn-ea"/>
              </a:rPr>
              <a:t>Properly allocate your time and tasks.Try to finish the project. We strive to complete the project to the best of our ability.</a:t>
            </a:r>
            <a:endParaRPr lang="en-US" altLang="zh-CN" sz="2000" b="1">
              <a:solidFill>
                <a:srgbClr val="EEE5E6"/>
              </a:solidFill>
              <a:sym typeface="+mn-ea"/>
            </a:endParaRPr>
          </a:p>
          <a:p>
            <a:pPr indent="0" algn="l">
              <a:buClrTx/>
              <a:buSzTx/>
              <a:buFont typeface="Wingdings" panose="05000000000000000000" charset="0"/>
              <a:buNone/>
            </a:pPr>
            <a:endParaRPr lang="en-US" altLang="zh-CN" sz="2000" b="1">
              <a:solidFill>
                <a:srgbClr val="EEE5E6"/>
              </a:solidFill>
              <a:sym typeface="+mn-ea"/>
            </a:endParaRPr>
          </a:p>
          <a:p>
            <a:pPr indent="0" algn="l">
              <a:buClrTx/>
              <a:buSzTx/>
              <a:buFont typeface="Wingdings" panose="05000000000000000000" charset="0"/>
              <a:buNone/>
            </a:pPr>
            <a:r>
              <a:rPr lang="en-US" altLang="zh-CN" sz="2000" b="1" u="sng">
                <a:solidFill>
                  <a:srgbClr val="EEE5E6"/>
                </a:solidFill>
                <a:sym typeface="+mn-ea"/>
              </a:rPr>
              <a:t>What could improve:</a:t>
            </a:r>
            <a:endParaRPr lang="en-US" altLang="zh-CN" sz="2000" b="1" u="sng">
              <a:solidFill>
                <a:srgbClr val="EEE5E6"/>
              </a:solidFill>
              <a:sym typeface="+mn-ea"/>
            </a:endParaRPr>
          </a:p>
          <a:p>
            <a:pPr indent="0" algn="l">
              <a:buClrTx/>
              <a:buSzTx/>
              <a:buFont typeface="Wingdings" panose="05000000000000000000" charset="0"/>
              <a:buNone/>
            </a:pPr>
            <a:r>
              <a:rPr lang="en-US" altLang="zh-CN" sz="2000" b="1">
                <a:solidFill>
                  <a:srgbClr val="EEE5E6"/>
                </a:solidFill>
                <a:sym typeface="+mn-ea"/>
              </a:rPr>
              <a:t>Staff changes are too large, some members are not actively involved in the project, resulting in the project is not completed well.Early detection of personnel issues allows for better scheduling and allocation of time. </a:t>
            </a:r>
            <a:endParaRPr lang="en-US" altLang="zh-CN" sz="2000" b="1">
              <a:solidFill>
                <a:srgbClr val="EEE5E6"/>
              </a:solidFill>
              <a:sym typeface="+mn-ea"/>
            </a:endParaRPr>
          </a:p>
          <a:p>
            <a:pPr indent="0" algn="l">
              <a:buClrTx/>
              <a:buSzTx/>
              <a:buFont typeface="Wingdings" panose="05000000000000000000" charset="0"/>
              <a:buNone/>
            </a:pPr>
            <a:endParaRPr lang="en-US" altLang="zh-CN" sz="2000" b="1">
              <a:solidFill>
                <a:srgbClr val="EEE5E6"/>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91705" y="2279516"/>
            <a:ext cx="5796915" cy="583565"/>
          </a:xfrm>
          <a:prstGeom prst="rect">
            <a:avLst/>
          </a:prstGeom>
        </p:spPr>
        <p:txBody>
          <a:bodyPr wrap="none">
            <a:spAutoFit/>
          </a:bodyPr>
          <a:lstStyle/>
          <a:p>
            <a:pPr lvl="0">
              <a:defRPr/>
            </a:pPr>
            <a:r>
              <a:rPr lang="en-US" altLang="zh-CN" sz="3200">
                <a:solidFill>
                  <a:srgbClr val="FBDED3"/>
                </a:solidFill>
                <a:latin typeface="Arial" panose="020B0604020202020204"/>
              </a:rPr>
              <a:t>THANK YOU FOR WATCHING</a:t>
            </a:r>
            <a:endParaRPr lang="en-US" altLang="zh-CN" sz="3200">
              <a:solidFill>
                <a:srgbClr val="FBDED3"/>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445180" y="319107"/>
            <a:ext cx="3231515" cy="1014730"/>
          </a:xfrm>
          <a:prstGeom prst="rect">
            <a:avLst/>
          </a:prstGeom>
          <a:noFill/>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rPr>
              <a:t>Hnefatafl</a:t>
            </a:r>
            <a:endPar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endParaRPr>
          </a:p>
        </p:txBody>
      </p:sp>
      <p:sp>
        <p:nvSpPr>
          <p:cNvPr id="2" name="文本框 1"/>
          <p:cNvSpPr txBox="1"/>
          <p:nvPr/>
        </p:nvSpPr>
        <p:spPr>
          <a:xfrm>
            <a:off x="325755" y="1238885"/>
            <a:ext cx="3895725" cy="3569335"/>
          </a:xfrm>
          <a:prstGeom prst="rect">
            <a:avLst/>
          </a:prstGeom>
          <a:noFill/>
        </p:spPr>
        <p:txBody>
          <a:bodyPr wrap="square" rtlCol="0">
            <a:spAutoFit/>
          </a:bodyPr>
          <a:p>
            <a:pPr algn="l">
              <a:lnSpc>
                <a:spcPct val="100000"/>
              </a:lnSpc>
              <a:buClrTx/>
              <a:buSzTx/>
              <a:buFontTx/>
            </a:pPr>
            <a:r>
              <a:rPr lang="en-US" altLang="zh-CN">
                <a:solidFill>
                  <a:srgbClr val="FBDED3"/>
                </a:solidFill>
                <a:latin typeface="Arial" panose="020B0604020202020204"/>
                <a:sym typeface="+mn-lt"/>
              </a:rPr>
              <a:t>A checkered gameboard with two armies of uneven numbers.</a:t>
            </a:r>
            <a:endParaRPr lang="en-US" altLang="zh-CN">
              <a:solidFill>
                <a:srgbClr val="FBDED3"/>
              </a:solidFill>
              <a:latin typeface="Arial" panose="020B0604020202020204"/>
              <a:sym typeface="+mn-lt"/>
            </a:endParaRPr>
          </a:p>
          <a:p>
            <a:endParaRPr lang="en-US" altLang="zh-CN">
              <a:solidFill>
                <a:srgbClr val="FBDED3"/>
              </a:solidFill>
            </a:endParaRPr>
          </a:p>
          <a:p>
            <a:r>
              <a:rPr lang="en-US" altLang="zh-CN">
                <a:solidFill>
                  <a:srgbClr val="FBDED3"/>
                </a:solidFill>
                <a:latin typeface="Arial" panose="020B0604020202020204"/>
                <a:sym typeface="+mn-ea"/>
              </a:rPr>
              <a:t>1.Protect the king</a:t>
            </a:r>
            <a:r>
              <a:rPr lang="en-US" altLang="zh-CN">
                <a:solidFill>
                  <a:srgbClr val="FBDED3"/>
                </a:solidFill>
                <a:latin typeface="Arial" panose="020B0604020202020204"/>
                <a:sym typeface="+mn-ea"/>
              </a:rPr>
              <a:t> </a:t>
            </a:r>
            <a:endParaRPr lang="en-US" altLang="zh-CN">
              <a:solidFill>
                <a:srgbClr val="FBDED3"/>
              </a:solidFill>
              <a:latin typeface="Arial" panose="020B0604020202020204"/>
              <a:sym typeface="+mn-ea"/>
            </a:endParaRPr>
          </a:p>
          <a:p>
            <a:pPr algn="l">
              <a:buClrTx/>
              <a:buSzTx/>
              <a:buFontTx/>
            </a:pPr>
            <a:r>
              <a:rPr lang="en-US" altLang="zh-CN">
                <a:solidFill>
                  <a:srgbClr val="FBDED3"/>
                </a:solidFill>
                <a:latin typeface="Arial" panose="020B0604020202020204"/>
                <a:sym typeface="+mn-lt"/>
              </a:rPr>
              <a:t>12 pawns and a king</a:t>
            </a:r>
            <a:endParaRPr lang="en-US" altLang="zh-CN">
              <a:solidFill>
                <a:srgbClr val="FBDED3"/>
              </a:solidFill>
              <a:latin typeface="Arial" panose="020B0604020202020204"/>
              <a:sym typeface="+mn-lt"/>
            </a:endParaRPr>
          </a:p>
          <a:p>
            <a:endParaRPr lang="en-US" altLang="zh-CN">
              <a:solidFill>
                <a:srgbClr val="FBDED3"/>
              </a:solidFill>
              <a:latin typeface="Arial" panose="020B0604020202020204"/>
              <a:sym typeface="+mn-ea"/>
            </a:endParaRPr>
          </a:p>
          <a:p>
            <a:r>
              <a:rPr lang="en-US" altLang="zh-CN">
                <a:solidFill>
                  <a:srgbClr val="FBDED3"/>
                </a:solidFill>
                <a:latin typeface="Arial" panose="020B0604020202020204"/>
                <a:sym typeface="+mn-ea"/>
              </a:rPr>
              <a:t>2.</a:t>
            </a:r>
            <a:r>
              <a:rPr lang="en-US" altLang="zh-CN">
                <a:solidFill>
                  <a:srgbClr val="FBDED3"/>
                </a:solidFill>
                <a:latin typeface="Arial" panose="020B0604020202020204"/>
                <a:sym typeface="+mn-ea"/>
              </a:rPr>
              <a:t>Catch the king</a:t>
            </a:r>
            <a:endParaRPr lang="en-US" altLang="zh-CN">
              <a:solidFill>
                <a:srgbClr val="FBDED3"/>
              </a:solidFill>
              <a:latin typeface="Arial" panose="020B0604020202020204"/>
              <a:sym typeface="+mn-ea"/>
            </a:endParaRPr>
          </a:p>
          <a:p>
            <a:pPr algn="l">
              <a:buClrTx/>
              <a:buSzTx/>
              <a:buFontTx/>
            </a:pPr>
            <a:r>
              <a:rPr lang="en-US" altLang="zh-CN">
                <a:solidFill>
                  <a:srgbClr val="FBDED3"/>
                </a:solidFill>
                <a:latin typeface="Arial" panose="020B0604020202020204"/>
                <a:sym typeface="+mn-lt"/>
              </a:rPr>
              <a:t>24 pawns </a:t>
            </a:r>
            <a:endParaRPr lang="en-US" altLang="zh-CN">
              <a:solidFill>
                <a:srgbClr val="FBDED3"/>
              </a:solidFill>
              <a:latin typeface="Arial" panose="020B0604020202020204"/>
              <a:sym typeface="+mn-lt"/>
            </a:endParaRPr>
          </a:p>
          <a:p>
            <a:pPr algn="l">
              <a:buClrTx/>
              <a:buSzTx/>
              <a:buFontTx/>
            </a:pPr>
            <a:endParaRPr lang="en-US" altLang="zh-CN">
              <a:solidFill>
                <a:srgbClr val="FBDED3"/>
              </a:solidFill>
              <a:latin typeface="Arial" panose="020B0604020202020204"/>
              <a:sym typeface="+mn-lt"/>
            </a:endParaRPr>
          </a:p>
          <a:p>
            <a:r>
              <a:rPr lang="en-US" altLang="zh-CN" sz="3200" u="sng">
                <a:solidFill>
                  <a:srgbClr val="FBDED3"/>
                </a:solidFill>
                <a:latin typeface="Arial" panose="020B0604020202020204"/>
              </a:rPr>
              <a:t>Guidebook</a:t>
            </a:r>
            <a:endParaRPr lang="en-US" altLang="zh-CN" sz="3200">
              <a:solidFill>
                <a:srgbClr val="FBDED3"/>
              </a:solidFill>
              <a:latin typeface="Arial" panose="020B0604020202020204"/>
            </a:endParaRPr>
          </a:p>
          <a:p>
            <a:endParaRPr lang="en-US" altLang="zh-CN" sz="3200">
              <a:solidFill>
                <a:srgbClr val="FBDED3"/>
              </a:solidFill>
              <a:latin typeface="Arial" panose="020B0604020202020204"/>
            </a:endParaRPr>
          </a:p>
        </p:txBody>
      </p:sp>
      <p:pic>
        <p:nvPicPr>
          <p:cNvPr id="3" name="图片 2" descr="368281063751808860"/>
          <p:cNvPicPr>
            <a:picLocks noChangeAspect="1"/>
          </p:cNvPicPr>
          <p:nvPr/>
        </p:nvPicPr>
        <p:blipFill>
          <a:blip r:embed="rId1"/>
          <a:stretch>
            <a:fillRect/>
          </a:stretch>
        </p:blipFill>
        <p:spPr>
          <a:xfrm>
            <a:off x="4150995" y="534670"/>
            <a:ext cx="4122420" cy="4074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415335" y="1607"/>
            <a:ext cx="5630545" cy="1014730"/>
          </a:xfrm>
          <a:prstGeom prst="rect">
            <a:avLst/>
          </a:prstGeom>
          <a:noFill/>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rPr>
              <a:t>Process &amp; Tools</a:t>
            </a:r>
            <a:endPar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endParaRPr>
          </a:p>
        </p:txBody>
      </p:sp>
      <p:grpSp>
        <p:nvGrpSpPr>
          <p:cNvPr id="9" name="组合 8"/>
          <p:cNvGrpSpPr/>
          <p:nvPr/>
        </p:nvGrpSpPr>
        <p:grpSpPr>
          <a:xfrm>
            <a:off x="336550" y="867410"/>
            <a:ext cx="8062595" cy="3692525"/>
            <a:chOff x="495" y="1418"/>
            <a:chExt cx="12697" cy="5815"/>
          </a:xfrm>
        </p:grpSpPr>
        <p:sp>
          <p:nvSpPr>
            <p:cNvPr id="2" name="文本框 1"/>
            <p:cNvSpPr txBox="1"/>
            <p:nvPr/>
          </p:nvSpPr>
          <p:spPr>
            <a:xfrm>
              <a:off x="495" y="1418"/>
              <a:ext cx="12697" cy="5815"/>
            </a:xfrm>
            <a:prstGeom prst="rect">
              <a:avLst/>
            </a:prstGeom>
            <a:noFill/>
          </p:spPr>
          <p:txBody>
            <a:bodyPr wrap="square" rtlCol="0">
              <a:spAutoFit/>
            </a:bodyPr>
            <a:p>
              <a:r>
                <a:rPr lang="en-US" altLang="zh-CN">
                  <a:solidFill>
                    <a:srgbClr val="FBDED3"/>
                  </a:solidFill>
                  <a:latin typeface="Arial" panose="020B0604020202020204"/>
                </a:rPr>
                <a:t>Process:</a:t>
              </a:r>
              <a:endParaRPr lang="en-US" altLang="zh-CN">
                <a:solidFill>
                  <a:srgbClr val="FBDED3"/>
                </a:solidFill>
                <a:latin typeface="Arial" panose="020B0604020202020204"/>
              </a:endParaRPr>
            </a:p>
            <a:p>
              <a:r>
                <a:rPr lang="en-US" altLang="zh-CN">
                  <a:solidFill>
                    <a:srgbClr val="FBDED3"/>
                  </a:solidFill>
                  <a:latin typeface="Arial" panose="020B0604020202020204"/>
                </a:rPr>
                <a:t> User Stories       prioritized       wrote and assigned tasks </a:t>
              </a:r>
              <a:endParaRPr lang="en-US" altLang="zh-CN">
                <a:solidFill>
                  <a:srgbClr val="FBDED3"/>
                </a:solidFill>
                <a:latin typeface="Arial" panose="020B0604020202020204"/>
              </a:endParaRPr>
            </a:p>
            <a:p>
              <a:r>
                <a:rPr lang="en-US" altLang="zh-CN">
                  <a:solidFill>
                    <a:srgbClr val="FBDED3"/>
                  </a:solidFill>
                  <a:latin typeface="Arial" panose="020B0604020202020204"/>
                </a:rPr>
                <a:t>          consolidated the code once a week, </a:t>
              </a:r>
              <a:endParaRPr lang="en-US" altLang="zh-CN">
                <a:solidFill>
                  <a:srgbClr val="FBDED3"/>
                </a:solidFill>
                <a:latin typeface="Arial" panose="020B0604020202020204"/>
              </a:endParaRPr>
            </a:p>
            <a:p>
              <a:r>
                <a:rPr lang="en-US" altLang="zh-CN">
                  <a:solidFill>
                    <a:srgbClr val="FBDED3"/>
                  </a:solidFill>
                  <a:latin typeface="Arial" panose="020B0604020202020204"/>
                </a:rPr>
                <a:t>          updated the code        assigned new tasks.</a:t>
              </a:r>
              <a:endParaRPr lang="en-US" altLang="zh-CN">
                <a:solidFill>
                  <a:srgbClr val="FBDED3"/>
                </a:solidFill>
                <a:latin typeface="Arial" panose="020B0604020202020204"/>
              </a:endParaRPr>
            </a:p>
            <a:p>
              <a:endParaRPr lang="en-US" altLang="zh-CN">
                <a:solidFill>
                  <a:srgbClr val="FBDED3"/>
                </a:solidFill>
                <a:latin typeface="Arial" panose="020B0604020202020204"/>
              </a:endParaRPr>
            </a:p>
            <a:p>
              <a:endParaRPr lang="en-US" altLang="zh-CN">
                <a:solidFill>
                  <a:srgbClr val="FBDED3"/>
                </a:solidFill>
                <a:latin typeface="Arial" panose="020B0604020202020204"/>
              </a:endParaRPr>
            </a:p>
            <a:p>
              <a:pPr algn="l">
                <a:buClrTx/>
                <a:buSzTx/>
                <a:buFontTx/>
              </a:pPr>
              <a:r>
                <a:rPr lang="en-US" altLang="zh-CN">
                  <a:solidFill>
                    <a:srgbClr val="FBDED3"/>
                  </a:solidFill>
                  <a:latin typeface="Arial" panose="020B0604020202020204"/>
                </a:rPr>
                <a:t>Operation System: Windows</a:t>
              </a:r>
              <a:endParaRPr lang="en-US" altLang="zh-CN">
                <a:solidFill>
                  <a:srgbClr val="FBDED3"/>
                </a:solidFill>
                <a:latin typeface="Arial" panose="020B0604020202020204"/>
              </a:endParaRPr>
            </a:p>
            <a:p>
              <a:pPr algn="l">
                <a:buClrTx/>
                <a:buSzTx/>
                <a:buFontTx/>
              </a:pPr>
              <a:endParaRPr lang="en-US" altLang="zh-CN">
                <a:solidFill>
                  <a:srgbClr val="FBDED3"/>
                </a:solidFill>
                <a:latin typeface="Arial" panose="020B0604020202020204"/>
              </a:endParaRPr>
            </a:p>
            <a:p>
              <a:pPr algn="l">
                <a:buClrTx/>
                <a:buSzTx/>
                <a:buFontTx/>
              </a:pPr>
              <a:r>
                <a:rPr lang="en-US" altLang="zh-CN">
                  <a:solidFill>
                    <a:srgbClr val="FBDED3"/>
                  </a:solidFill>
                  <a:latin typeface="Arial" panose="020B0604020202020204"/>
                </a:rPr>
                <a:t>Test: JUnit 5</a:t>
              </a:r>
              <a:endParaRPr lang="en-US" altLang="zh-CN">
                <a:solidFill>
                  <a:srgbClr val="FBDED3"/>
                </a:solidFill>
                <a:latin typeface="Arial" panose="020B0604020202020204"/>
              </a:endParaRPr>
            </a:p>
            <a:p>
              <a:pPr algn="l">
                <a:buClrTx/>
                <a:buSzTx/>
                <a:buFontTx/>
              </a:pPr>
              <a:endParaRPr lang="en-US" altLang="zh-CN">
                <a:solidFill>
                  <a:srgbClr val="FBDED3"/>
                </a:solidFill>
                <a:latin typeface="Arial" panose="020B0604020202020204"/>
              </a:endParaRPr>
            </a:p>
            <a:p>
              <a:pPr algn="l">
                <a:buClrTx/>
                <a:buSzTx/>
                <a:buFontTx/>
              </a:pPr>
              <a:r>
                <a:rPr lang="en-US" altLang="zh-CN">
                  <a:solidFill>
                    <a:srgbClr val="FBDED3"/>
                  </a:solidFill>
                  <a:latin typeface="Arial" panose="020B0604020202020204"/>
                </a:rPr>
                <a:t>Development Tools: IntelliJ IDEA, Navicat of MySQL </a:t>
              </a:r>
              <a:endParaRPr lang="en-US" altLang="zh-CN">
                <a:solidFill>
                  <a:srgbClr val="FBDED3"/>
                </a:solidFill>
                <a:latin typeface="Arial" panose="020B0604020202020204"/>
              </a:endParaRPr>
            </a:p>
            <a:p>
              <a:pPr algn="l">
                <a:buClrTx/>
                <a:buSzTx/>
                <a:buFontTx/>
              </a:pPr>
              <a:r>
                <a:rPr lang="en-US" altLang="zh-CN">
                  <a:solidFill>
                    <a:srgbClr val="FBDED3"/>
                  </a:solidFill>
                  <a:latin typeface="Arial" panose="020B0604020202020204"/>
                </a:rPr>
                <a:t>Language of front end:  JavaScript, CSS, EasyUI</a:t>
              </a:r>
              <a:endParaRPr lang="en-US" altLang="zh-CN">
                <a:solidFill>
                  <a:srgbClr val="FBDED3"/>
                </a:solidFill>
                <a:latin typeface="Arial" panose="020B0604020202020204"/>
              </a:endParaRPr>
            </a:p>
            <a:p>
              <a:pPr algn="l">
                <a:buClrTx/>
                <a:buSzTx/>
                <a:buFontTx/>
              </a:pPr>
              <a:r>
                <a:rPr lang="en-US" altLang="zh-CN">
                  <a:solidFill>
                    <a:srgbClr val="FBDED3"/>
                  </a:solidFill>
                  <a:latin typeface="Arial" panose="020B0604020202020204"/>
                </a:rPr>
                <a:t>Language of back end:  Java</a:t>
              </a:r>
              <a:endParaRPr lang="en-US" altLang="zh-CN">
                <a:solidFill>
                  <a:srgbClr val="FBDED3"/>
                </a:solidFill>
                <a:latin typeface="Arial" panose="020B0604020202020204"/>
              </a:endParaRPr>
            </a:p>
          </p:txBody>
        </p:sp>
        <p:grpSp>
          <p:nvGrpSpPr>
            <p:cNvPr id="8" name="组合 7"/>
            <p:cNvGrpSpPr/>
            <p:nvPr/>
          </p:nvGrpSpPr>
          <p:grpSpPr>
            <a:xfrm>
              <a:off x="903" y="2117"/>
              <a:ext cx="4800" cy="991"/>
              <a:chOff x="903" y="2117"/>
              <a:chExt cx="4800" cy="991"/>
            </a:xfrm>
          </p:grpSpPr>
          <p:sp>
            <p:nvSpPr>
              <p:cNvPr id="3" name="右箭头 2"/>
              <p:cNvSpPr/>
              <p:nvPr/>
            </p:nvSpPr>
            <p:spPr>
              <a:xfrm>
                <a:off x="2758" y="2117"/>
                <a:ext cx="684" cy="119"/>
              </a:xfrm>
              <a:prstGeom prst="rightArrow">
                <a:avLst/>
              </a:prstGeom>
              <a:solidFill>
                <a:srgbClr val="FBDED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右箭头 3"/>
              <p:cNvSpPr/>
              <p:nvPr/>
            </p:nvSpPr>
            <p:spPr>
              <a:xfrm>
                <a:off x="5019" y="2117"/>
                <a:ext cx="684" cy="119"/>
              </a:xfrm>
              <a:prstGeom prst="rightArrow">
                <a:avLst/>
              </a:prstGeom>
              <a:solidFill>
                <a:srgbClr val="FBDED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右箭头 4"/>
              <p:cNvSpPr/>
              <p:nvPr/>
            </p:nvSpPr>
            <p:spPr>
              <a:xfrm>
                <a:off x="903" y="2517"/>
                <a:ext cx="684" cy="119"/>
              </a:xfrm>
              <a:prstGeom prst="rightArrow">
                <a:avLst/>
              </a:prstGeom>
              <a:solidFill>
                <a:srgbClr val="FBDED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右箭头 5"/>
              <p:cNvSpPr/>
              <p:nvPr/>
            </p:nvSpPr>
            <p:spPr>
              <a:xfrm>
                <a:off x="903" y="2990"/>
                <a:ext cx="684" cy="119"/>
              </a:xfrm>
              <a:prstGeom prst="rightArrow">
                <a:avLst/>
              </a:prstGeom>
              <a:solidFill>
                <a:srgbClr val="FBDED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右箭头 6"/>
              <p:cNvSpPr/>
              <p:nvPr/>
            </p:nvSpPr>
            <p:spPr>
              <a:xfrm>
                <a:off x="4448" y="2990"/>
                <a:ext cx="684" cy="119"/>
              </a:xfrm>
              <a:prstGeom prst="rightArrow">
                <a:avLst/>
              </a:prstGeom>
              <a:solidFill>
                <a:srgbClr val="FBDED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415335" y="1607"/>
            <a:ext cx="5630545" cy="1014730"/>
          </a:xfrm>
          <a:prstGeom prst="rect">
            <a:avLst/>
          </a:prstGeom>
          <a:noFill/>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rPr>
              <a:t>Process &amp; Tools</a:t>
            </a:r>
            <a:endPar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endParaRPr>
          </a:p>
        </p:txBody>
      </p:sp>
      <p:pic>
        <p:nvPicPr>
          <p:cNvPr id="10" name="图片 9"/>
          <p:cNvPicPr>
            <a:picLocks noChangeAspect="1"/>
          </p:cNvPicPr>
          <p:nvPr/>
        </p:nvPicPr>
        <p:blipFill>
          <a:blip r:embed="rId1"/>
          <a:stretch>
            <a:fillRect/>
          </a:stretch>
        </p:blipFill>
        <p:spPr>
          <a:xfrm>
            <a:off x="197485" y="818515"/>
            <a:ext cx="8151495" cy="4222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27255" y="-60609"/>
            <a:ext cx="3089275" cy="860425"/>
          </a:xfrm>
          <a:prstGeom prst="rect">
            <a:avLst/>
          </a:prstGeom>
          <a:noFill/>
        </p:spPr>
        <p:txBody>
          <a:bodyPr wrap="none" rtlCol="0">
            <a:spAutoFit/>
          </a:bodyPr>
          <a:p>
            <a:pPr lvl="0" algn="l">
              <a:defRPr/>
            </a:pPr>
            <a:r>
              <a:rPr lang="en-US" altLang="zh-CN" sz="3200" noProof="0" dirty="0">
                <a:ln>
                  <a:noFill/>
                </a:ln>
                <a:solidFill>
                  <a:srgbClr val="FBDED3"/>
                </a:solidFill>
                <a:effectLst/>
                <a:uLnTx/>
                <a:uFillTx/>
                <a:latin typeface="Arial" panose="020B0604020202020204"/>
                <a:ea typeface="微软雅黑 Light" panose="020B0502040204020203" charset="-122"/>
                <a:sym typeface="+mn-ea"/>
              </a:rPr>
              <a:t>Process &amp; Tools</a:t>
            </a:r>
            <a:endParaRPr kumimoji="0" lang="en-US" altLang="zh-CN" sz="32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endParaRPr>
          </a:p>
          <a:p>
            <a:pPr lvl="0" algn="l">
              <a:defRPr/>
            </a:pP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2" name="文本框 1"/>
          <p:cNvSpPr txBox="1"/>
          <p:nvPr/>
        </p:nvSpPr>
        <p:spPr>
          <a:xfrm>
            <a:off x="180975" y="619760"/>
            <a:ext cx="6800850" cy="4276725"/>
          </a:xfrm>
          <a:prstGeom prst="rect">
            <a:avLst/>
          </a:prstGeom>
          <a:noFill/>
        </p:spPr>
        <p:txBody>
          <a:bodyPr wrap="square" rtlCol="0">
            <a:spAutoFit/>
          </a:bodyPr>
          <a:p>
            <a:r>
              <a:rPr lang="zh-CN" altLang="en-US" sz="2400" b="1">
                <a:solidFill>
                  <a:srgbClr val="FBDED3"/>
                </a:solidFill>
                <a:sym typeface="+mn-ea"/>
              </a:rPr>
              <a:t>I. Configure Development Environment</a:t>
            </a:r>
            <a:endParaRPr lang="zh-CN" altLang="en-US" sz="2400" b="1">
              <a:solidFill>
                <a:srgbClr val="FBDED3"/>
              </a:solidFill>
            </a:endParaRPr>
          </a:p>
          <a:p>
            <a:r>
              <a:rPr lang="en-US" altLang="zh-CN" sz="2400" b="1">
                <a:solidFill>
                  <a:srgbClr val="FBDED3"/>
                </a:solidFill>
                <a:sym typeface="+mn-ea"/>
              </a:rPr>
              <a:t>a. Download and install the JDK1.8.0_221</a:t>
            </a:r>
            <a:endParaRPr lang="en-US" altLang="zh-CN" sz="2400" b="1">
              <a:solidFill>
                <a:srgbClr val="FBDED3"/>
              </a:solidFill>
            </a:endParaRPr>
          </a:p>
          <a:p>
            <a:r>
              <a:rPr lang="en-US" altLang="zh-CN" sz="2400" b="1">
                <a:solidFill>
                  <a:srgbClr val="FBDED3"/>
                </a:solidFill>
                <a:sym typeface="+mn-ea"/>
              </a:rPr>
              <a:t>b.Download and install the database MySQL 8.0.18</a:t>
            </a:r>
            <a:endParaRPr lang="en-US" altLang="zh-CN" sz="2400" b="1">
              <a:solidFill>
                <a:srgbClr val="FBDED3"/>
              </a:solidFill>
            </a:endParaRPr>
          </a:p>
          <a:p>
            <a:r>
              <a:rPr lang="en-US" altLang="zh-CN" sz="2400" b="1">
                <a:solidFill>
                  <a:srgbClr val="FBDED3"/>
                </a:solidFill>
                <a:sym typeface="+mn-ea"/>
              </a:rPr>
              <a:t>c.Download and </a:t>
            </a:r>
            <a:r>
              <a:rPr lang="en-US" altLang="zh-CN" sz="2400" b="1">
                <a:solidFill>
                  <a:srgbClr val="FBDED3"/>
                </a:solidFill>
                <a:sym typeface="+mn-ea"/>
              </a:rPr>
              <a:t>install the Navicat premium 12.1.27</a:t>
            </a:r>
            <a:endParaRPr lang="en-US" altLang="zh-CN" sz="2400" b="1">
              <a:solidFill>
                <a:srgbClr val="FBDED3"/>
              </a:solidFill>
            </a:endParaRPr>
          </a:p>
          <a:p>
            <a:r>
              <a:rPr lang="en-US" altLang="zh-CN" sz="2400" b="1">
                <a:solidFill>
                  <a:srgbClr val="FBDED3"/>
                </a:solidFill>
                <a:sym typeface="+mn-ea"/>
              </a:rPr>
              <a:t>d.Download and install the IntelliJ IDEA</a:t>
            </a:r>
            <a:endParaRPr lang="en-US" altLang="zh-CN" sz="2400" b="1">
              <a:solidFill>
                <a:srgbClr val="FBDED3"/>
              </a:solidFill>
            </a:endParaRPr>
          </a:p>
          <a:p>
            <a:r>
              <a:rPr lang="en-US" altLang="zh-CN" sz="2400" b="1">
                <a:solidFill>
                  <a:srgbClr val="FBDED3"/>
                </a:solidFill>
                <a:sym typeface="+mn-ea"/>
              </a:rPr>
              <a:t>e.Download and install the apache-tomcat-9.0.24 package</a:t>
            </a:r>
            <a:endParaRPr lang="en-US" altLang="zh-CN" sz="2400" b="1">
              <a:solidFill>
                <a:srgbClr val="FBDED3"/>
              </a:solidFill>
            </a:endParaRPr>
          </a:p>
          <a:p>
            <a:r>
              <a:rPr lang="en-US" altLang="zh-CN" sz="2400" b="1">
                <a:solidFill>
                  <a:srgbClr val="FBDED3"/>
                </a:solidFill>
                <a:sym typeface="+mn-ea"/>
              </a:rPr>
              <a:t>2. Clone our project from Github</a:t>
            </a:r>
            <a:endParaRPr lang="en-US" altLang="zh-CN" sz="2400" b="1">
              <a:solidFill>
                <a:srgbClr val="FBDED3"/>
              </a:solidFill>
            </a:endParaRPr>
          </a:p>
          <a:p>
            <a:endParaRPr lang="en-US" altLang="zh-CN" sz="2000">
              <a:solidFill>
                <a:srgbClr val="FBDED3"/>
              </a:solidFill>
            </a:endParaRPr>
          </a:p>
          <a:p>
            <a:endParaRPr lang="en-US" altLang="zh-CN" sz="2000">
              <a:solidFill>
                <a:srgbClr val="FBDED3"/>
              </a:solidFill>
            </a:endParaRPr>
          </a:p>
          <a:p>
            <a:endParaRPr lang="en-US" altLang="zh-CN" sz="2000">
              <a:solidFill>
                <a:srgbClr val="FBDED3"/>
              </a:solidFill>
            </a:endParaRPr>
          </a:p>
          <a:p>
            <a:r>
              <a:rPr lang="en-US" altLang="zh-CN" sz="2000">
                <a:solidFill>
                  <a:srgbClr val="FBDED3"/>
                </a:solidFill>
              </a:rPr>
              <a:t>More details: development_manual.pdf</a:t>
            </a:r>
            <a:endParaRPr lang="en-US" altLang="zh-CN" sz="2000">
              <a:solidFill>
                <a:srgbClr val="FBDED3"/>
              </a:solidFill>
            </a:endParaRPr>
          </a:p>
        </p:txBody>
      </p:sp>
      <p:grpSp>
        <p:nvGrpSpPr>
          <p:cNvPr id="9" name="组合 8"/>
          <p:cNvGrpSpPr/>
          <p:nvPr/>
        </p:nvGrpSpPr>
        <p:grpSpPr>
          <a:xfrm>
            <a:off x="361950" y="391160"/>
            <a:ext cx="8324850" cy="4026535"/>
            <a:chOff x="600" y="976"/>
            <a:chExt cx="13110" cy="6341"/>
          </a:xfrm>
        </p:grpSpPr>
        <p:pic>
          <p:nvPicPr>
            <p:cNvPr id="6" name="图片 5"/>
            <p:cNvPicPr>
              <a:picLocks noChangeAspect="1"/>
            </p:cNvPicPr>
            <p:nvPr/>
          </p:nvPicPr>
          <p:blipFill>
            <a:blip r:embed="rId1"/>
            <a:stretch>
              <a:fillRect/>
            </a:stretch>
          </p:blipFill>
          <p:spPr>
            <a:xfrm>
              <a:off x="600" y="6139"/>
              <a:ext cx="9840" cy="1179"/>
            </a:xfrm>
            <a:prstGeom prst="rect">
              <a:avLst/>
            </a:prstGeom>
          </p:spPr>
        </p:pic>
        <p:pic>
          <p:nvPicPr>
            <p:cNvPr id="7" name="图片 6"/>
            <p:cNvPicPr>
              <a:picLocks noChangeAspect="1"/>
            </p:cNvPicPr>
            <p:nvPr/>
          </p:nvPicPr>
          <p:blipFill>
            <a:blip r:embed="rId2"/>
            <a:stretch>
              <a:fillRect/>
            </a:stretch>
          </p:blipFill>
          <p:spPr>
            <a:xfrm>
              <a:off x="10800" y="976"/>
              <a:ext cx="2910" cy="2700"/>
            </a:xfrm>
            <a:prstGeom prst="rect">
              <a:avLst/>
            </a:prstGeom>
          </p:spPr>
        </p:pic>
        <p:pic>
          <p:nvPicPr>
            <p:cNvPr id="8" name="图片 7"/>
            <p:cNvPicPr>
              <a:picLocks noChangeAspect="1"/>
            </p:cNvPicPr>
            <p:nvPr/>
          </p:nvPicPr>
          <p:blipFill>
            <a:blip r:embed="rId3"/>
            <a:stretch>
              <a:fillRect/>
            </a:stretch>
          </p:blipFill>
          <p:spPr>
            <a:xfrm>
              <a:off x="8715" y="4819"/>
              <a:ext cx="4995" cy="12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171495" y="2064087"/>
            <a:ext cx="4374515" cy="1014730"/>
          </a:xfrm>
          <a:prstGeom prst="rect">
            <a:avLst/>
          </a:prstGeom>
          <a:noFill/>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6000" i="0" u="none" strike="noStrike" kern="1200" cap="none" spc="0" normalizeH="0" baseline="0" noProof="0">
                <a:ln>
                  <a:noFill/>
                </a:ln>
                <a:solidFill>
                  <a:srgbClr val="FBDED3"/>
                </a:solidFill>
                <a:effectLst/>
                <a:uLnTx/>
                <a:uFillTx/>
                <a:latin typeface="Arial" panose="020B0604020202020204"/>
                <a:ea typeface="微软雅黑 Light" panose="020B0502040204020203" charset="-122"/>
                <a:cs typeface="+mn-cs"/>
              </a:rPr>
              <a:t>User Stories</a:t>
            </a:r>
            <a:endPar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79040" y="749300"/>
            <a:ext cx="6678295" cy="4411345"/>
          </a:xfrm>
          <a:prstGeom prst="rect">
            <a:avLst/>
          </a:prstGeom>
          <a:solidFill>
            <a:srgbClr val="FBD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800" b="1">
              <a:solidFill>
                <a:schemeClr val="tx1"/>
              </a:solidFill>
            </a:endParaRPr>
          </a:p>
          <a:p>
            <a:pPr algn="l"/>
            <a:r>
              <a:rPr lang="zh-CN" altLang="en-US" sz="2800" b="1">
                <a:solidFill>
                  <a:schemeClr val="tx1"/>
                </a:solidFill>
              </a:rPr>
              <a:t>• As a user, I want to invite another user who is online to start a game. </a:t>
            </a:r>
            <a:endParaRPr lang="zh-CN" altLang="en-US" sz="2800" b="1">
              <a:solidFill>
                <a:schemeClr val="tx1"/>
              </a:solidFill>
            </a:endParaRPr>
          </a:p>
          <a:p>
            <a:pPr algn="l"/>
            <a:r>
              <a:rPr lang="zh-CN" altLang="en-US" sz="2800">
                <a:solidFill>
                  <a:schemeClr val="tx1"/>
                </a:solidFill>
              </a:rPr>
              <a:t>Priority:6 </a:t>
            </a:r>
            <a:endParaRPr lang="zh-CN" altLang="en-US" sz="2800">
              <a:solidFill>
                <a:schemeClr val="tx1"/>
              </a:solidFill>
            </a:endParaRPr>
          </a:p>
          <a:p>
            <a:pPr algn="l"/>
            <a:r>
              <a:rPr lang="zh-CN" altLang="en-US" sz="2800" b="1">
                <a:solidFill>
                  <a:schemeClr val="tx1"/>
                </a:solidFill>
              </a:rPr>
              <a:t>• As a user, I want the user who is invited to a game to be able to either accept or ignore. </a:t>
            </a:r>
            <a:endParaRPr lang="zh-CN" altLang="en-US" sz="2800" b="1">
              <a:solidFill>
                <a:schemeClr val="tx1"/>
              </a:solidFill>
            </a:endParaRPr>
          </a:p>
          <a:p>
            <a:pPr algn="l"/>
            <a:r>
              <a:rPr lang="zh-CN" altLang="en-US" sz="2800">
                <a:solidFill>
                  <a:schemeClr val="tx1"/>
                </a:solidFill>
              </a:rPr>
              <a:t>Priority:7 </a:t>
            </a:r>
            <a:endParaRPr lang="zh-CN" altLang="en-US" sz="2800">
              <a:solidFill>
                <a:schemeClr val="tx1"/>
              </a:solidFill>
            </a:endParaRPr>
          </a:p>
          <a:p>
            <a:pPr algn="l"/>
            <a:r>
              <a:rPr lang="zh-CN" altLang="en-US" sz="2800" b="1">
                <a:solidFill>
                  <a:schemeClr val="tx1"/>
                </a:solidFill>
              </a:rPr>
              <a:t>• As a user, I want to have rules and tutorials before I start playing the game for the first time. </a:t>
            </a:r>
            <a:endParaRPr lang="zh-CN" altLang="en-US" sz="2800" b="1">
              <a:solidFill>
                <a:schemeClr val="tx1"/>
              </a:solidFill>
            </a:endParaRPr>
          </a:p>
          <a:p>
            <a:pPr algn="l"/>
            <a:r>
              <a:rPr lang="zh-CN" altLang="en-US" sz="2800">
                <a:solidFill>
                  <a:schemeClr val="tx1"/>
                </a:solidFill>
              </a:rPr>
              <a:t>Priority:8</a:t>
            </a:r>
            <a:endParaRPr lang="zh-CN" altLang="en-US" sz="2800">
              <a:solidFill>
                <a:schemeClr val="tx1"/>
              </a:solidFill>
            </a:endParaRPr>
          </a:p>
          <a:p>
            <a:pPr algn="l"/>
            <a:endParaRPr lang="zh-CN" altLang="en-US" sz="2800">
              <a:solidFill>
                <a:schemeClr val="tx1"/>
              </a:solidFill>
            </a:endParaRPr>
          </a:p>
        </p:txBody>
      </p:sp>
      <p:sp>
        <p:nvSpPr>
          <p:cNvPr id="12"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3366434" y="170331"/>
            <a:ext cx="24111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en-US" altLang="zh-CN" sz="2400">
                <a:solidFill>
                  <a:srgbClr val="FBDED3"/>
                </a:solidFill>
                <a:latin typeface="+mj-lt"/>
                <a:ea typeface="+mj-ea"/>
                <a:sym typeface="Calibri" panose="020F0502020204030204" pitchFamily="34" charset="0"/>
              </a:rPr>
              <a:t>User Stories</a:t>
            </a:r>
            <a:endParaRPr lang="en-US" altLang="zh-CN" sz="2400">
              <a:solidFill>
                <a:srgbClr val="FBDED3"/>
              </a:solidFill>
              <a:latin typeface="+mj-lt"/>
              <a:ea typeface="+mj-ea"/>
              <a:sym typeface="Calibri" panose="020F0502020204030204" pitchFamily="34" charset="0"/>
            </a:endParaRPr>
          </a:p>
        </p:txBody>
      </p:sp>
      <p:cxnSp>
        <p:nvCxnSpPr>
          <p:cNvPr id="13" name="直接连接符 12"/>
          <p:cNvCxnSpPr/>
          <p:nvPr/>
        </p:nvCxnSpPr>
        <p:spPr>
          <a:xfrm>
            <a:off x="4412609" y="630667"/>
            <a:ext cx="31878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30810" t="14101" r="28645" b="15835"/>
          <a:stretch>
            <a:fillRect/>
          </a:stretch>
        </p:blipFill>
        <p:spPr>
          <a:xfrm>
            <a:off x="-19685" y="748030"/>
            <a:ext cx="2533650" cy="4412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79040" y="749300"/>
            <a:ext cx="6678295" cy="4411345"/>
          </a:xfrm>
          <a:prstGeom prst="rect">
            <a:avLst/>
          </a:prstGeom>
          <a:solidFill>
            <a:srgbClr val="FBD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a:solidFill>
                  <a:schemeClr val="tx1"/>
                </a:solidFill>
              </a:rPr>
              <a:t>• As a user, I want to be able to quit from any game of Hnefatafl at any time. </a:t>
            </a:r>
            <a:endParaRPr lang="zh-CN" altLang="en-US" sz="2800" b="1">
              <a:solidFill>
                <a:schemeClr val="tx1"/>
              </a:solidFill>
            </a:endParaRPr>
          </a:p>
          <a:p>
            <a:pPr algn="l"/>
            <a:r>
              <a:rPr lang="zh-CN" altLang="en-US" sz="2800">
                <a:solidFill>
                  <a:schemeClr val="tx1"/>
                </a:solidFill>
              </a:rPr>
              <a:t>Priority:9 </a:t>
            </a:r>
            <a:endParaRPr lang="zh-CN" altLang="en-US" sz="2800">
              <a:solidFill>
                <a:schemeClr val="tx1"/>
              </a:solidFill>
            </a:endParaRPr>
          </a:p>
          <a:p>
            <a:pPr algn="l"/>
            <a:endParaRPr lang="zh-CN" altLang="en-US" sz="2800" b="1">
              <a:solidFill>
                <a:schemeClr val="tx1"/>
              </a:solidFill>
            </a:endParaRPr>
          </a:p>
          <a:p>
            <a:pPr algn="l"/>
            <a:r>
              <a:rPr lang="zh-CN" altLang="en-US" sz="2800" b="1">
                <a:solidFill>
                  <a:schemeClr val="tx1"/>
                </a:solidFill>
              </a:rPr>
              <a:t>• As a user, I want to be able to view the history of previous games including </a:t>
            </a:r>
            <a:endParaRPr lang="zh-CN" altLang="en-US" sz="2800" b="1">
              <a:solidFill>
                <a:schemeClr val="tx1"/>
              </a:solidFill>
            </a:endParaRPr>
          </a:p>
          <a:p>
            <a:pPr algn="l"/>
            <a:r>
              <a:rPr lang="zh-CN" altLang="en-US" sz="2800" b="1">
                <a:solidFill>
                  <a:schemeClr val="tx1"/>
                </a:solidFill>
              </a:rPr>
              <a:t>the result of the game and the opponent. </a:t>
            </a:r>
            <a:endParaRPr lang="zh-CN" altLang="en-US" sz="2800" b="1">
              <a:solidFill>
                <a:schemeClr val="tx1"/>
              </a:solidFill>
            </a:endParaRPr>
          </a:p>
          <a:p>
            <a:pPr algn="l"/>
            <a:r>
              <a:rPr lang="zh-CN" altLang="en-US" sz="2800">
                <a:solidFill>
                  <a:schemeClr val="tx1"/>
                </a:solidFill>
              </a:rPr>
              <a:t>Priority:10</a:t>
            </a:r>
            <a:endParaRPr lang="zh-CN" altLang="en-US" sz="2800">
              <a:solidFill>
                <a:schemeClr val="tx1"/>
              </a:solidFill>
            </a:endParaRPr>
          </a:p>
        </p:txBody>
      </p:sp>
      <p:sp>
        <p:nvSpPr>
          <p:cNvPr id="12"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3366434" y="170331"/>
            <a:ext cx="24111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en-US" altLang="zh-CN" sz="2400">
                <a:solidFill>
                  <a:srgbClr val="FBDED3"/>
                </a:solidFill>
                <a:latin typeface="+mj-lt"/>
                <a:ea typeface="+mj-ea"/>
                <a:sym typeface="Calibri" panose="020F0502020204030204" pitchFamily="34" charset="0"/>
              </a:rPr>
              <a:t>User Stories</a:t>
            </a:r>
            <a:endParaRPr lang="en-US" altLang="zh-CN" sz="2400">
              <a:solidFill>
                <a:srgbClr val="FBDED3"/>
              </a:solidFill>
              <a:latin typeface="+mj-lt"/>
              <a:ea typeface="+mj-ea"/>
              <a:sym typeface="Calibri" panose="020F0502020204030204" pitchFamily="34" charset="0"/>
            </a:endParaRPr>
          </a:p>
        </p:txBody>
      </p:sp>
      <p:cxnSp>
        <p:nvCxnSpPr>
          <p:cNvPr id="13" name="直接连接符 12"/>
          <p:cNvCxnSpPr/>
          <p:nvPr/>
        </p:nvCxnSpPr>
        <p:spPr>
          <a:xfrm>
            <a:off x="4412609" y="630667"/>
            <a:ext cx="31878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30810" t="14101" r="28645" b="15835"/>
          <a:stretch>
            <a:fillRect/>
          </a:stretch>
        </p:blipFill>
        <p:spPr>
          <a:xfrm>
            <a:off x="-19685" y="748030"/>
            <a:ext cx="2533650" cy="4412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REFSHAPE" val="244325060"/>
  <p:tag name="KSO_WM_UNIT_PLACING_PICTURE_USER_VIEWPORT" val="{&quot;height&quot;:5955,&quot;width&quot;:11280}"/>
</p:tagLst>
</file>

<file path=ppt/tags/tag2.xml><?xml version="1.0" encoding="utf-8"?>
<p:tagLst xmlns:p="http://schemas.openxmlformats.org/presentationml/2006/main">
  <p:tag name="KSO_WM_UNIT_TABLE_BEAUTIFY" val="smartTable{939b0554-a524-44ed-a49d-dd62387b7058}"/>
</p:tagLst>
</file>

<file path=ppt/tags/tag3.xml><?xml version="1.0" encoding="utf-8"?>
<p:tagLst xmlns:p="http://schemas.openxmlformats.org/presentationml/2006/main">
  <p:tag name="KSO_WM_UNIT_TABLE_BEAUTIFY" val="smartTable{f41a3b48-5ee1-45c6-a68f-b2cea43d9dff}"/>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标准1">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39">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954F72"/>
      </a:folHlink>
    </a:clrScheme>
    <a:fontScheme name="方正风雅宋简体">
      <a:majorFont>
        <a:latin typeface="Arial"/>
        <a:ea typeface="方正风雅宋简体"/>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5439</Words>
  <Application>WPS 演示</Application>
  <PresentationFormat>全屏显示(16:9)</PresentationFormat>
  <Paragraphs>221</Paragraphs>
  <Slides>27</Slides>
  <Notes>0</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2</vt:i4>
      </vt:variant>
      <vt:variant>
        <vt:lpstr>幻灯片标题</vt:lpstr>
      </vt:variant>
      <vt:variant>
        <vt:i4>27</vt:i4>
      </vt:variant>
    </vt:vector>
  </HeadingPairs>
  <TitlesOfParts>
    <vt:vector size="41" baseType="lpstr">
      <vt:lpstr>Arial</vt:lpstr>
      <vt:lpstr>宋体</vt:lpstr>
      <vt:lpstr>Wingdings</vt:lpstr>
      <vt:lpstr>Arial</vt:lpstr>
      <vt:lpstr>微软雅黑 Light</vt:lpstr>
      <vt:lpstr>Calibri</vt:lpstr>
      <vt:lpstr>微软雅黑</vt:lpstr>
      <vt:lpstr>Arial Unicode MS</vt:lpstr>
      <vt:lpstr>Calibri Light</vt:lpstr>
      <vt:lpstr>Wingdings</vt:lpstr>
      <vt:lpstr>Office 主题​​</vt:lpstr>
      <vt:lpstr>1_Office 主题​​</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 哒哒</dc:creator>
  <cp:lastModifiedBy>萱秋</cp:lastModifiedBy>
  <cp:revision>169</cp:revision>
  <dcterms:created xsi:type="dcterms:W3CDTF">2018-08-31T07:35:00Z</dcterms:created>
  <dcterms:modified xsi:type="dcterms:W3CDTF">2019-12-09T15:53:42Z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